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  <p:sldId id="265" r:id="rId9"/>
    <p:sldId id="268" r:id="rId10"/>
    <p:sldId id="266" r:id="rId11"/>
    <p:sldId id="270" r:id="rId12"/>
    <p:sldId id="264" r:id="rId13"/>
    <p:sldId id="267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7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aquinsantos:Downloads:ESTAD&#205;STICAS%20SISAAD%20ARAGON-2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aquinsantos:Downloads:ESTAD&#205;STICAS%20SISAAD%20ARAGON-2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aquinsantos:Downloads:ESTAD&#205;STICAS%20SISAAD%20ARAGON-2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aquinsantos:Downloads:ESTAD&#205;STICAS%20SISAAD%20ARAGON-2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aquinsantos:Downloads:ESTADI&#769;STICAS%20SISAAD%20ARAGON-2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Pt>
            <c:idx val="5"/>
            <c:invertIfNegative val="0"/>
            <c:bubble3D val="0"/>
            <c:spPr>
              <a:solidFill>
                <a:srgbClr val="C6D9F1"/>
              </a:solidFill>
            </c:spPr>
          </c:dPt>
          <c:dPt>
            <c:idx val="6"/>
            <c:invertIfNegative val="0"/>
            <c:bubble3D val="0"/>
            <c:spPr>
              <a:solidFill>
                <a:srgbClr val="C6D9F1"/>
              </a:solidFill>
            </c:spPr>
          </c:dPt>
          <c:dPt>
            <c:idx val="7"/>
            <c:invertIfNegative val="0"/>
            <c:bubble3D val="0"/>
            <c:spPr>
              <a:solidFill>
                <a:srgbClr val="C6D9F1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mayo'!$E$20:$O$20</c:f>
              <c:numCache>
                <c:formatCode>0</c:formatCode>
                <c:ptCount val="11"/>
                <c:pt idx="0">
                  <c:v>12295.0</c:v>
                </c:pt>
                <c:pt idx="1">
                  <c:v>21593.0</c:v>
                </c:pt>
                <c:pt idx="2">
                  <c:v>22801.0</c:v>
                </c:pt>
                <c:pt idx="3">
                  <c:v>24472.0</c:v>
                </c:pt>
                <c:pt idx="4">
                  <c:v>23272.0</c:v>
                </c:pt>
                <c:pt idx="5">
                  <c:v>19279.0</c:v>
                </c:pt>
                <c:pt idx="6">
                  <c:v>17909.0</c:v>
                </c:pt>
                <c:pt idx="7" formatCode="General">
                  <c:v>16681.0</c:v>
                </c:pt>
                <c:pt idx="8" formatCode="General">
                  <c:v>18548.0</c:v>
                </c:pt>
                <c:pt idx="9" formatCode="General">
                  <c:v>23014.0</c:v>
                </c:pt>
                <c:pt idx="10" formatCode="General">
                  <c:v>26706.0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20556344"/>
        <c:axId val="-2120553432"/>
      </c:barChart>
      <c:catAx>
        <c:axId val="-212055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20553432"/>
        <c:crosses val="autoZero"/>
        <c:auto val="1"/>
        <c:lblAlgn val="ctr"/>
        <c:lblOffset val="100"/>
        <c:noMultiLvlLbl val="0"/>
      </c:catAx>
      <c:valAx>
        <c:axId val="-212055343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-2120556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'comparativa mayo'!$D$25</c:f>
              <c:strCache>
                <c:ptCount val="1"/>
                <c:pt idx="0">
                  <c:v>PAP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mayo'!$E$25:$O$25</c:f>
              <c:numCache>
                <c:formatCode>General</c:formatCode>
                <c:ptCount val="1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9.0</c:v>
                </c:pt>
                <c:pt idx="8">
                  <c:v>333.0</c:v>
                </c:pt>
                <c:pt idx="9">
                  <c:v>475.0</c:v>
                </c:pt>
                <c:pt idx="10">
                  <c:v>534.0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'comparativa mayo'!$D$26</c:f>
              <c:strCache>
                <c:ptCount val="1"/>
                <c:pt idx="0">
                  <c:v>Teleasistencia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mayo'!$E$26:$O$26</c:f>
              <c:numCache>
                <c:formatCode>General</c:formatCode>
                <c:ptCount val="1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20.0</c:v>
                </c:pt>
                <c:pt idx="8">
                  <c:v>157.0</c:v>
                </c:pt>
                <c:pt idx="9">
                  <c:v>291.0</c:v>
                </c:pt>
                <c:pt idx="10">
                  <c:v>1161.0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'comparativa mayo'!$D$27</c:f>
              <c:strCache>
                <c:ptCount val="1"/>
                <c:pt idx="0">
                  <c:v>SAD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mayo'!$E$27:$O$27</c:f>
              <c:numCache>
                <c:formatCode>General</c:formatCode>
                <c:ptCount val="1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98.0</c:v>
                </c:pt>
                <c:pt idx="8">
                  <c:v>1001.0</c:v>
                </c:pt>
                <c:pt idx="9">
                  <c:v>1506.0</c:v>
                </c:pt>
                <c:pt idx="10">
                  <c:v>2995.0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'comparativa mayo'!$D$28</c:f>
              <c:strCache>
                <c:ptCount val="1"/>
                <c:pt idx="0">
                  <c:v>CD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mayo'!$E$28:$O$28</c:f>
              <c:numCache>
                <c:formatCode>General</c:formatCode>
                <c:ptCount val="11"/>
                <c:pt idx="0">
                  <c:v>526.0</c:v>
                </c:pt>
                <c:pt idx="1">
                  <c:v>646.0</c:v>
                </c:pt>
                <c:pt idx="2">
                  <c:v>912.0</c:v>
                </c:pt>
                <c:pt idx="3">
                  <c:v>974.0</c:v>
                </c:pt>
                <c:pt idx="4">
                  <c:v>1044.0</c:v>
                </c:pt>
                <c:pt idx="5">
                  <c:v>1147.0</c:v>
                </c:pt>
                <c:pt idx="6">
                  <c:v>1146.0</c:v>
                </c:pt>
                <c:pt idx="7">
                  <c:v>1153.0</c:v>
                </c:pt>
                <c:pt idx="8">
                  <c:v>1357.0</c:v>
                </c:pt>
                <c:pt idx="9">
                  <c:v>1437.0</c:v>
                </c:pt>
                <c:pt idx="10">
                  <c:v>1530.0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'comparativa mayo'!$D$29</c:f>
              <c:strCache>
                <c:ptCount val="1"/>
                <c:pt idx="0">
                  <c:v>Res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mayo'!$E$29:$O$29</c:f>
              <c:numCache>
                <c:formatCode>General</c:formatCode>
                <c:ptCount val="11"/>
                <c:pt idx="0">
                  <c:v>2469.0</c:v>
                </c:pt>
                <c:pt idx="1">
                  <c:v>2378.0</c:v>
                </c:pt>
                <c:pt idx="2">
                  <c:v>3734.0</c:v>
                </c:pt>
                <c:pt idx="3">
                  <c:v>3304.0</c:v>
                </c:pt>
                <c:pt idx="4">
                  <c:v>3103.0</c:v>
                </c:pt>
                <c:pt idx="5">
                  <c:v>3236.0</c:v>
                </c:pt>
                <c:pt idx="6">
                  <c:v>3428.0</c:v>
                </c:pt>
                <c:pt idx="7">
                  <c:v>3427.0</c:v>
                </c:pt>
                <c:pt idx="8">
                  <c:v>3676.0</c:v>
                </c:pt>
                <c:pt idx="9">
                  <c:v>3758.0</c:v>
                </c:pt>
                <c:pt idx="10">
                  <c:v>3862.0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'comparativa mayo'!$D$30</c:f>
              <c:strCache>
                <c:ptCount val="1"/>
                <c:pt idx="0">
                  <c:v>PVS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mayo'!$E$30:$O$30</c:f>
              <c:numCache>
                <c:formatCode>General</c:formatCode>
                <c:ptCount val="11"/>
                <c:pt idx="0">
                  <c:v>1256.0</c:v>
                </c:pt>
                <c:pt idx="1">
                  <c:v>3852.0</c:v>
                </c:pt>
                <c:pt idx="2">
                  <c:v>5455.0</c:v>
                </c:pt>
                <c:pt idx="3">
                  <c:v>4203.0</c:v>
                </c:pt>
                <c:pt idx="4">
                  <c:v>3857.0</c:v>
                </c:pt>
                <c:pt idx="5">
                  <c:v>3515.0</c:v>
                </c:pt>
                <c:pt idx="6">
                  <c:v>3694.0</c:v>
                </c:pt>
                <c:pt idx="7">
                  <c:v>3675.0</c:v>
                </c:pt>
                <c:pt idx="8">
                  <c:v>4468.0</c:v>
                </c:pt>
                <c:pt idx="9">
                  <c:v>4665.0</c:v>
                </c:pt>
                <c:pt idx="10">
                  <c:v>5354.0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'comparativa mayo'!$D$31</c:f>
              <c:strCache>
                <c:ptCount val="1"/>
                <c:pt idx="0">
                  <c:v>PECEF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mayo'!$E$31:$O$31</c:f>
              <c:numCache>
                <c:formatCode>General</c:formatCode>
                <c:ptCount val="11"/>
                <c:pt idx="0">
                  <c:v>5301.0</c:v>
                </c:pt>
                <c:pt idx="1">
                  <c:v>12947.0</c:v>
                </c:pt>
                <c:pt idx="2">
                  <c:v>16095.0</c:v>
                </c:pt>
                <c:pt idx="3">
                  <c:v>13748.0</c:v>
                </c:pt>
                <c:pt idx="4">
                  <c:v>13133.0</c:v>
                </c:pt>
                <c:pt idx="5">
                  <c:v>10613.0</c:v>
                </c:pt>
                <c:pt idx="6">
                  <c:v>8815.0</c:v>
                </c:pt>
                <c:pt idx="7">
                  <c:v>9601.0</c:v>
                </c:pt>
                <c:pt idx="8">
                  <c:v>10499.0</c:v>
                </c:pt>
                <c:pt idx="9">
                  <c:v>10997.0</c:v>
                </c:pt>
                <c:pt idx="10">
                  <c:v>12073.0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0977544"/>
        <c:axId val="-2120782872"/>
      </c:lineChart>
      <c:catAx>
        <c:axId val="-212097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20782872"/>
        <c:crosses val="autoZero"/>
        <c:auto val="1"/>
        <c:lblAlgn val="ctr"/>
        <c:lblOffset val="100"/>
        <c:noMultiLvlLbl val="0"/>
      </c:catAx>
      <c:valAx>
        <c:axId val="-21207828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209775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'comparativa mayo'!$D$31</c:f>
              <c:strCache>
                <c:ptCount val="1"/>
                <c:pt idx="0">
                  <c:v>PECEF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mayo'!$E$31:$O$31</c:f>
              <c:numCache>
                <c:formatCode>General</c:formatCode>
                <c:ptCount val="11"/>
                <c:pt idx="0">
                  <c:v>5301.0</c:v>
                </c:pt>
                <c:pt idx="1">
                  <c:v>12947.0</c:v>
                </c:pt>
                <c:pt idx="2">
                  <c:v>16095.0</c:v>
                </c:pt>
                <c:pt idx="3">
                  <c:v>13748.0</c:v>
                </c:pt>
                <c:pt idx="4">
                  <c:v>13133.0</c:v>
                </c:pt>
                <c:pt idx="5">
                  <c:v>10613.0</c:v>
                </c:pt>
                <c:pt idx="6">
                  <c:v>8815.0</c:v>
                </c:pt>
                <c:pt idx="7">
                  <c:v>9601.0</c:v>
                </c:pt>
                <c:pt idx="8">
                  <c:v>10499.0</c:v>
                </c:pt>
                <c:pt idx="9">
                  <c:v>10997.0</c:v>
                </c:pt>
                <c:pt idx="10">
                  <c:v>12073.0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'comparativa mayo'!$D$32</c:f>
              <c:strCache>
                <c:ptCount val="1"/>
                <c:pt idx="0">
                  <c:v>Servicios</c:v>
                </c:pt>
              </c:strCache>
            </c:strRef>
          </c:tx>
          <c:marker>
            <c:symbol val="none"/>
          </c:marker>
          <c:cat>
            <c:numRef>
              <c:f>'comparativa mayo'!$E$7:$O$7</c:f>
              <c:numCache>
                <c:formatCode>General</c:formatCode>
                <c:ptCount val="11"/>
                <c:pt idx="0">
                  <c:v>8.0</c:v>
                </c:pt>
                <c:pt idx="1">
                  <c:v>9.0</c:v>
                </c:pt>
                <c:pt idx="2">
                  <c:v>10.0</c:v>
                </c:pt>
                <c:pt idx="3">
                  <c:v>11.0</c:v>
                </c:pt>
                <c:pt idx="4">
                  <c:v>12.0</c:v>
                </c:pt>
                <c:pt idx="5">
                  <c:v>13.0</c:v>
                </c:pt>
                <c:pt idx="6">
                  <c:v>14.0</c:v>
                </c:pt>
                <c:pt idx="7">
                  <c:v>15.0</c:v>
                </c:pt>
                <c:pt idx="8">
                  <c:v>16.0</c:v>
                </c:pt>
                <c:pt idx="9">
                  <c:v>17.0</c:v>
                </c:pt>
                <c:pt idx="10">
                  <c:v>18.0</c:v>
                </c:pt>
              </c:numCache>
            </c:numRef>
          </c:cat>
          <c:val>
            <c:numRef>
              <c:f>'comparativa mayo'!$E$32:$O$32</c:f>
              <c:numCache>
                <c:formatCode>General</c:formatCode>
                <c:ptCount val="11"/>
                <c:pt idx="0">
                  <c:v>4251.0</c:v>
                </c:pt>
                <c:pt idx="1">
                  <c:v>6876.0</c:v>
                </c:pt>
                <c:pt idx="2">
                  <c:v>10101.0</c:v>
                </c:pt>
                <c:pt idx="3">
                  <c:v>8481.0</c:v>
                </c:pt>
                <c:pt idx="4">
                  <c:v>8004.0</c:v>
                </c:pt>
                <c:pt idx="5">
                  <c:v>7898.0</c:v>
                </c:pt>
                <c:pt idx="6">
                  <c:v>8268.0</c:v>
                </c:pt>
                <c:pt idx="7">
                  <c:v>8382.0</c:v>
                </c:pt>
                <c:pt idx="8">
                  <c:v>10992.0</c:v>
                </c:pt>
                <c:pt idx="9">
                  <c:v>12132.0</c:v>
                </c:pt>
                <c:pt idx="10">
                  <c:v>15436.0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0524072"/>
        <c:axId val="-2120601272"/>
      </c:lineChart>
      <c:catAx>
        <c:axId val="-2120524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20601272"/>
        <c:crosses val="autoZero"/>
        <c:auto val="1"/>
        <c:lblAlgn val="ctr"/>
        <c:lblOffset val="100"/>
        <c:noMultiLvlLbl val="0"/>
      </c:catAx>
      <c:valAx>
        <c:axId val="-212060127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20524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cat>
            <c:numRef>
              <c:f>'comparativa mayo'!$I$7:$O$7</c:f>
              <c:numCache>
                <c:formatCode>General</c:formatCode>
                <c:ptCount val="7"/>
                <c:pt idx="0">
                  <c:v>12.0</c:v>
                </c:pt>
                <c:pt idx="1">
                  <c:v>13.0</c:v>
                </c:pt>
                <c:pt idx="2">
                  <c:v>14.0</c:v>
                </c:pt>
                <c:pt idx="3">
                  <c:v>15.0</c:v>
                </c:pt>
                <c:pt idx="4">
                  <c:v>16.0</c:v>
                </c:pt>
                <c:pt idx="5">
                  <c:v>17.0</c:v>
                </c:pt>
                <c:pt idx="6">
                  <c:v>18.0</c:v>
                </c:pt>
              </c:numCache>
            </c:numRef>
          </c:cat>
          <c:val>
            <c:numRef>
              <c:f>'comparativa mayo'!$I$8:$O$8</c:f>
              <c:numCache>
                <c:formatCode>General</c:formatCode>
                <c:ptCount val="7"/>
                <c:pt idx="0">
                  <c:v>49287.0</c:v>
                </c:pt>
                <c:pt idx="1">
                  <c:v>46385.0</c:v>
                </c:pt>
                <c:pt idx="2">
                  <c:v>44620.0</c:v>
                </c:pt>
                <c:pt idx="3">
                  <c:v>42704.0</c:v>
                </c:pt>
                <c:pt idx="4">
                  <c:v>42772.0</c:v>
                </c:pt>
                <c:pt idx="5">
                  <c:v>45221.0</c:v>
                </c:pt>
                <c:pt idx="6">
                  <c:v>47622.0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2123400952"/>
        <c:axId val="-2123771160"/>
      </c:barChart>
      <c:catAx>
        <c:axId val="-2123400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23771160"/>
        <c:crosses val="autoZero"/>
        <c:auto val="1"/>
        <c:lblAlgn val="ctr"/>
        <c:lblOffset val="100"/>
        <c:noMultiLvlLbl val="0"/>
      </c:catAx>
      <c:valAx>
        <c:axId val="-21237711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21234009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Grados, derecho y listas de espera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 grados</c:v>
          </c:tx>
          <c:invertIfNegative val="0"/>
          <c:cat>
            <c:numRef>
              <c:f>'comparativa mayo'!$I$7:$O$7</c:f>
              <c:numCache>
                <c:formatCode>General</c:formatCode>
                <c:ptCount val="7"/>
                <c:pt idx="0">
                  <c:v>12.0</c:v>
                </c:pt>
                <c:pt idx="1">
                  <c:v>13.0</c:v>
                </c:pt>
                <c:pt idx="2">
                  <c:v>14.0</c:v>
                </c:pt>
                <c:pt idx="3">
                  <c:v>15.0</c:v>
                </c:pt>
                <c:pt idx="4">
                  <c:v>16.0</c:v>
                </c:pt>
                <c:pt idx="5">
                  <c:v>17.0</c:v>
                </c:pt>
                <c:pt idx="6">
                  <c:v>18.0</c:v>
                </c:pt>
              </c:numCache>
            </c:numRef>
          </c:cat>
          <c:val>
            <c:numRef>
              <c:f>'comparativa mayo'!$I$17:$O$17</c:f>
              <c:numCache>
                <c:formatCode>0</c:formatCode>
                <c:ptCount val="7"/>
                <c:pt idx="0">
                  <c:v>40425.0</c:v>
                </c:pt>
                <c:pt idx="1">
                  <c:v>37449.0</c:v>
                </c:pt>
                <c:pt idx="2">
                  <c:v>35047.0</c:v>
                </c:pt>
                <c:pt idx="3">
                  <c:v>31628.0</c:v>
                </c:pt>
                <c:pt idx="4">
                  <c:v>33585.0</c:v>
                </c:pt>
                <c:pt idx="5">
                  <c:v>33449.0</c:v>
                </c:pt>
                <c:pt idx="6">
                  <c:v>33575.0</c:v>
                </c:pt>
              </c:numCache>
            </c:numRef>
          </c:val>
        </c:ser>
        <c:ser>
          <c:idx val="1"/>
          <c:order val="1"/>
          <c:tx>
            <c:v>total derecho</c:v>
          </c:tx>
          <c:invertIfNegative val="0"/>
          <c:val>
            <c:numRef>
              <c:f>'comparativa mayo'!$I$18:$O$18</c:f>
              <c:numCache>
                <c:formatCode>0</c:formatCode>
                <c:ptCount val="7"/>
                <c:pt idx="0">
                  <c:v>32203.0</c:v>
                </c:pt>
                <c:pt idx="1">
                  <c:v>28223.0</c:v>
                </c:pt>
                <c:pt idx="2">
                  <c:v>25663.0</c:v>
                </c:pt>
                <c:pt idx="3">
                  <c:v>24161.0</c:v>
                </c:pt>
                <c:pt idx="4">
                  <c:v>33585.0</c:v>
                </c:pt>
                <c:pt idx="5">
                  <c:v>33449.0</c:v>
                </c:pt>
                <c:pt idx="6">
                  <c:v>33575.0</c:v>
                </c:pt>
              </c:numCache>
            </c:numRef>
          </c:val>
        </c:ser>
        <c:ser>
          <c:idx val="2"/>
          <c:order val="2"/>
          <c:tx>
            <c:v>lista de espera</c:v>
          </c:tx>
          <c:invertIfNegative val="0"/>
          <c:val>
            <c:numRef>
              <c:f>'comparativa mayo'!$I$22:$O$22</c:f>
              <c:numCache>
                <c:formatCode>0</c:formatCode>
                <c:ptCount val="7"/>
                <c:pt idx="0">
                  <c:v>8931.0</c:v>
                </c:pt>
                <c:pt idx="1">
                  <c:v>8944.0</c:v>
                </c:pt>
                <c:pt idx="2">
                  <c:v>7754.0</c:v>
                </c:pt>
                <c:pt idx="3">
                  <c:v>7480.0</c:v>
                </c:pt>
                <c:pt idx="4">
                  <c:v>15037.0</c:v>
                </c:pt>
                <c:pt idx="5">
                  <c:v>10435.0</c:v>
                </c:pt>
                <c:pt idx="6">
                  <c:v>6869.0</c:v>
                </c:pt>
              </c:numCache>
            </c:numRef>
          </c:val>
        </c:ser>
        <c:ser>
          <c:idx val="3"/>
          <c:order val="3"/>
          <c:tx>
            <c:v>lista de espera grados</c:v>
          </c:tx>
          <c:invertIfNegative val="0"/>
          <c:val>
            <c:numRef>
              <c:f>'comparativa mayo'!$I$20:$O$20</c:f>
              <c:numCache>
                <c:formatCode>0</c:formatCode>
                <c:ptCount val="7"/>
                <c:pt idx="0">
                  <c:v>17153.0</c:v>
                </c:pt>
                <c:pt idx="1">
                  <c:v>18170.0</c:v>
                </c:pt>
                <c:pt idx="2">
                  <c:v>17138.0</c:v>
                </c:pt>
                <c:pt idx="3">
                  <c:v>14947.0</c:v>
                </c:pt>
                <c:pt idx="4">
                  <c:v>15037.0</c:v>
                </c:pt>
                <c:pt idx="5">
                  <c:v>10435.0</c:v>
                </c:pt>
                <c:pt idx="6">
                  <c:v>6869.0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2629736"/>
        <c:axId val="-2122732472"/>
      </c:barChart>
      <c:catAx>
        <c:axId val="-212262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22732472"/>
        <c:crosses val="autoZero"/>
        <c:auto val="1"/>
        <c:lblAlgn val="ctr"/>
        <c:lblOffset val="100"/>
        <c:noMultiLvlLbl val="0"/>
      </c:catAx>
      <c:valAx>
        <c:axId val="-2122732472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0" sourceLinked="1"/>
        <c:majorTickMark val="none"/>
        <c:minorTickMark val="none"/>
        <c:tickLblPos val="nextTo"/>
        <c:crossAx val="-21226297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1EED1-FB07-DC44-A90D-AC545EAA7AA2}" type="datetimeFigureOut">
              <a:rPr lang="es-ES" smtClean="0"/>
              <a:t>7/6/18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029D0-BCC7-C146-92E5-EDA3EFCBF998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3031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0E9D8DE-3025-A947-B951-01844516FD0C}" type="slidenum">
              <a:rPr lang="es-ES"/>
              <a:pPr>
                <a:defRPr/>
              </a:pPr>
              <a:t>14</a:t>
            </a:fld>
            <a:endParaRPr lang="es-ES"/>
          </a:p>
        </p:txBody>
      </p:sp>
      <p:sp>
        <p:nvSpPr>
          <p:cNvPr id="1331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1331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s-E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085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499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181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6890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127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290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68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65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9907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3101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1617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0D87-745E-C84B-8D42-8D55363DE2AC}" type="datetimeFigureOut">
              <a:rPr lang="es-ES" smtClean="0"/>
              <a:t>7/6/18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17F0E-5400-2843-B765-B09F393CD42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7643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 descr="iassclaro"/>
          <p:cNvPicPr>
            <a:picLocks noChangeAspect="1" noChangeArrowheads="1"/>
          </p:cNvPicPr>
          <p:nvPr/>
        </p:nvPicPr>
        <p:blipFill>
          <a:blip r:embed="rId2">
            <a:alphaModFix amt="3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0" y="1374733"/>
            <a:ext cx="8909239" cy="3782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66477" y="1267064"/>
            <a:ext cx="7501552" cy="1259999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Evolución de datos en materia de atención a las personas en situación de dependencia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51432" y="3988622"/>
            <a:ext cx="5458968" cy="621792"/>
          </a:xfrm>
        </p:spPr>
        <p:txBody>
          <a:bodyPr>
            <a:normAutofit/>
          </a:bodyPr>
          <a:lstStyle/>
          <a:p>
            <a:r>
              <a:rPr lang="es-ES" dirty="0" smtClean="0"/>
              <a:t>Datos a 31 de mayo</a:t>
            </a:r>
            <a:endParaRPr lang="es-ES" dirty="0"/>
          </a:p>
        </p:txBody>
      </p:sp>
      <p:pic>
        <p:nvPicPr>
          <p:cNvPr id="4" name="Picture 12" descr="iasslengue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iassprefcoltrans1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gobierno 100 color tran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001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EVOLUCIÓN DE DIFERENTES PARÁMETROS</a:t>
            </a:r>
            <a:br>
              <a:rPr lang="es-ES" sz="3200" dirty="0" smtClean="0"/>
            </a:br>
            <a:r>
              <a:rPr lang="es-ES" sz="3200" dirty="0" smtClean="0"/>
              <a:t>(grados, derecho, limbo y grado no atendido)</a:t>
            </a:r>
            <a:endParaRPr lang="es-ES" sz="3200" dirty="0"/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42168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722313" y="3374193"/>
            <a:ext cx="7772400" cy="1362075"/>
          </a:xfrm>
        </p:spPr>
        <p:txBody>
          <a:bodyPr>
            <a:normAutofit/>
          </a:bodyPr>
          <a:lstStyle/>
          <a:p>
            <a:r>
              <a:rPr lang="es-ES" dirty="0" smtClean="0"/>
              <a:t>DATOS POR PROVINCIAS</a:t>
            </a:r>
            <a:endParaRPr lang="es-ES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idx="1"/>
          </p:nvPr>
        </p:nvSpPr>
        <p:spPr>
          <a:xfrm>
            <a:off x="722313" y="1743435"/>
            <a:ext cx="7772400" cy="1500187"/>
          </a:xfrm>
        </p:spPr>
        <p:txBody>
          <a:bodyPr/>
          <a:lstStyle/>
          <a:p>
            <a:r>
              <a:rPr lang="es-ES" dirty="0" smtClean="0"/>
              <a:t>DATOS A 31 DE MAYO DE 2018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903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EXPEDIENTES CON PIA, LIMBO Y PORCENTAJES</a:t>
            </a:r>
            <a:br>
              <a:rPr lang="es-ES" sz="3200" dirty="0" smtClean="0"/>
            </a:br>
            <a:r>
              <a:rPr lang="es-ES" sz="3200" dirty="0" smtClean="0"/>
              <a:t>(Datos de 31 de mayo de 2018)</a:t>
            </a:r>
            <a:endParaRPr lang="es-ES" sz="32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7484994"/>
              </p:ext>
            </p:extLst>
          </p:nvPr>
        </p:nvGraphicFramePr>
        <p:xfrm>
          <a:off x="457200" y="2348022"/>
          <a:ext cx="82296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Huesca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Teruel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Zaragoza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Aragón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Personas atendidas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7328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3695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15683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26706</a:t>
                      </a:r>
                      <a:endParaRPr lang="es-E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Lista de espera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1844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469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4557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6870</a:t>
                      </a:r>
                      <a:endParaRPr lang="es-E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Porcentaje de lista de espera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20,10%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11,26%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22,51%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20,46%</a:t>
                      </a:r>
                      <a:endParaRPr lang="es-ES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763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TIPO DE PRESTACIÓN POR PROVINCIA Y TOTAL ARAGÓN</a:t>
            </a:r>
            <a:endParaRPr lang="es-ES" sz="3200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840763"/>
              </p:ext>
            </p:extLst>
          </p:nvPr>
        </p:nvGraphicFramePr>
        <p:xfrm>
          <a:off x="457200" y="1588329"/>
          <a:ext cx="8229600" cy="3873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622"/>
                <a:gridCol w="1458218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HUESCA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TERUEL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ZARAGOZA</a:t>
                      </a:r>
                      <a:endParaRPr lang="es-ES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ARAGON</a:t>
                      </a:r>
                      <a:endParaRPr lang="es-ES" dirty="0"/>
                    </a:p>
                  </a:txBody>
                  <a:tcPr anchor="ctr" anchorCtr="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PAP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TELEASISTENCIA</a:t>
                      </a:r>
                      <a:endParaRPr lang="es-E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280</a:t>
                      </a:r>
                      <a:endParaRPr lang="is-I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</a:t>
                      </a:r>
                      <a:endParaRPr lang="es-E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</a:t>
                      </a:r>
                      <a:endParaRPr lang="cs-CZ" sz="2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1161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SAD</a:t>
                      </a:r>
                      <a:endParaRPr lang="es-E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1.906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2995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CD</a:t>
                      </a:r>
                      <a:endParaRPr lang="es-E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1.163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1530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AT RES.</a:t>
                      </a:r>
                      <a:endParaRPr lang="es-E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PVS</a:t>
                      </a:r>
                      <a:endParaRPr lang="es-E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1.441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3.383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5354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1" dirty="0" smtClean="0"/>
                        <a:t>PECEF</a:t>
                      </a:r>
                      <a:endParaRPr lang="es-ES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3.785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6.444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12073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54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1" y="7202"/>
            <a:ext cx="9142560" cy="6856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700303" y="344235"/>
            <a:ext cx="2753734" cy="3679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80490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722313" y="3374193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 lo largo de la legislatura se han tramitado más de 20.000 prestaciones iniciales</a:t>
            </a:r>
            <a:endParaRPr lang="es-ES" dirty="0"/>
          </a:p>
        </p:txBody>
      </p:sp>
      <p:sp>
        <p:nvSpPr>
          <p:cNvPr id="10" name="Marcador de texto 9"/>
          <p:cNvSpPr>
            <a:spLocks noGrp="1"/>
          </p:cNvSpPr>
          <p:nvPr>
            <p:ph type="body" idx="1"/>
          </p:nvPr>
        </p:nvSpPr>
        <p:spPr>
          <a:xfrm>
            <a:off x="722313" y="1743435"/>
            <a:ext cx="7772400" cy="1500187"/>
          </a:xfrm>
        </p:spPr>
        <p:txBody>
          <a:bodyPr/>
          <a:lstStyle/>
          <a:p>
            <a:r>
              <a:rPr lang="es-ES" dirty="0" smtClean="0"/>
              <a:t>UN NUEVO DATO RELEVANTE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154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LOS DATOS</a:t>
            </a:r>
            <a:endParaRPr lang="es-ES" sz="32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Son datos oficiales de la fuente del </a:t>
            </a:r>
            <a:r>
              <a:rPr lang="es-ES" dirty="0" err="1" smtClean="0"/>
              <a:t>Imserso</a:t>
            </a:r>
            <a:r>
              <a:rPr lang="es-ES" dirty="0" smtClean="0"/>
              <a:t>. A disposición en la página web.</a:t>
            </a:r>
          </a:p>
          <a:p>
            <a:r>
              <a:rPr lang="es-ES" dirty="0" smtClean="0"/>
              <a:t>Los datos del mes de mayo son adelantados (aún no están publicados oficialmente)</a:t>
            </a:r>
          </a:p>
          <a:p>
            <a:r>
              <a:rPr lang="es-ES" dirty="0" smtClean="0"/>
              <a:t>Son siempre datos a 31 de mayo del cada uno de los años.</a:t>
            </a:r>
          </a:p>
          <a:p>
            <a:r>
              <a:rPr lang="es-ES" dirty="0" smtClean="0"/>
              <a:t>Son siempre datos de expedientes abiertos del momento temporal en que se hace el corte estadístico.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68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LEYENDA DE SIGNIFICADOS</a:t>
            </a:r>
            <a:br>
              <a:rPr lang="es-ES" sz="3200" dirty="0" smtClean="0"/>
            </a:br>
            <a:r>
              <a:rPr lang="es-ES" sz="3200" dirty="0" smtClean="0"/>
              <a:t>(abreviaturas prestaciones)</a:t>
            </a:r>
            <a:endParaRPr lang="es-ES" sz="32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PECEF (Prestación del entorno familiar)</a:t>
            </a:r>
          </a:p>
          <a:p>
            <a:r>
              <a:rPr lang="es-ES" dirty="0" smtClean="0"/>
              <a:t>PVS (Prestación vinculada al servicio)</a:t>
            </a:r>
          </a:p>
          <a:p>
            <a:r>
              <a:rPr lang="es-ES" dirty="0" smtClean="0"/>
              <a:t>CD (Centro de día, estancias diurnas y nocturnas)</a:t>
            </a:r>
          </a:p>
          <a:p>
            <a:r>
              <a:rPr lang="es-ES" dirty="0" smtClean="0"/>
              <a:t>PAP (Promoción de la autonomía personal) (En esta estadística se cuenta solo el esencial, no el complementario)</a:t>
            </a:r>
          </a:p>
          <a:p>
            <a:r>
              <a:rPr lang="es-ES" dirty="0" smtClean="0"/>
              <a:t>Res. (Atención residencial)</a:t>
            </a:r>
          </a:p>
          <a:p>
            <a:r>
              <a:rPr lang="es-ES" dirty="0" smtClean="0"/>
              <a:t>SAD (Servicio de Ayuda a Domicilio)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531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EVOLUCIÓN DEL NÚMERO DE PERSONAS ATENDIDAS</a:t>
            </a:r>
            <a:endParaRPr lang="es-ES" sz="32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197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4089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EVOLUCIÓN DE CADA PRESTACIÓN</a:t>
            </a:r>
            <a:endParaRPr lang="es-ES" sz="32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9561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0127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EVOLUCIÓN COMPARATIVA ENTRE </a:t>
            </a:r>
            <a:r>
              <a:rPr lang="es-ES" sz="3200" dirty="0" smtClean="0"/>
              <a:t>SERVICIOS (</a:t>
            </a:r>
            <a:r>
              <a:rPr lang="es-ES" sz="3200" b="1" dirty="0" smtClean="0"/>
              <a:t>6.217)</a:t>
            </a:r>
            <a:r>
              <a:rPr lang="es-ES" sz="3200" dirty="0" smtClean="0"/>
              <a:t> </a:t>
            </a:r>
            <a:r>
              <a:rPr lang="es-ES" sz="3200" dirty="0" smtClean="0"/>
              <a:t>Y </a:t>
            </a:r>
            <a:r>
              <a:rPr lang="es-ES" sz="3200" dirty="0" smtClean="0"/>
              <a:t>PECEF </a:t>
            </a:r>
            <a:r>
              <a:rPr lang="es-ES" sz="3200" b="1" dirty="0" smtClean="0"/>
              <a:t>(3.415)</a:t>
            </a:r>
            <a:endParaRPr lang="es-ES" sz="32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0388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8052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Autofit/>
          </a:bodyPr>
          <a:lstStyle/>
          <a:p>
            <a:r>
              <a:rPr lang="es-ES" sz="3200" dirty="0" smtClean="0"/>
              <a:t>EVOLUCIÓN DE SOLICITUDES</a:t>
            </a:r>
            <a:endParaRPr lang="es-ES" sz="3200" dirty="0"/>
          </a:p>
        </p:txBody>
      </p:sp>
      <p:graphicFrame>
        <p:nvGraphicFramePr>
          <p:cNvPr id="8" name="Marcador de contenido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2998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1901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2" descr="iasslengu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9144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iassprefcoltrans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22988"/>
            <a:ext cx="1914525" cy="53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gobierno 100 color tra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6110288"/>
            <a:ext cx="17526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200" dirty="0" smtClean="0"/>
              <a:t>LEYENDA DE SIGNIFICADOS</a:t>
            </a:r>
            <a:br>
              <a:rPr lang="es-ES" sz="3200" dirty="0" smtClean="0"/>
            </a:br>
            <a:r>
              <a:rPr lang="es-ES" sz="3200" dirty="0" smtClean="0"/>
              <a:t>(conceptos)</a:t>
            </a:r>
            <a:endParaRPr lang="es-ES" sz="3200" dirty="0"/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 smtClean="0"/>
              <a:t>Total grado: suma de expedientes abiertos valorados con grados I, II y III.</a:t>
            </a:r>
          </a:p>
          <a:p>
            <a:r>
              <a:rPr lang="es-ES" dirty="0" smtClean="0"/>
              <a:t>Total derecho: suma de expedientes abiertos de personas que tienen derecho a prestación en un momento determinado (la diferencia con el anterior depende del calendario de aplicación de la Ley y sus modificaciones en el año 2012)</a:t>
            </a:r>
          </a:p>
          <a:p>
            <a:r>
              <a:rPr lang="es-ES" dirty="0" smtClean="0"/>
              <a:t>Limbo: suma de expedientes de personas con derecho que están a la espera de recibir prestación.</a:t>
            </a:r>
          </a:p>
          <a:p>
            <a:r>
              <a:rPr lang="es-ES" dirty="0" smtClean="0"/>
              <a:t>Grado no atendido: suma de expedientes de personas reconocidas con grado de dependencia y que están a la espera de recibir prestación (desde 1 de julio de 2015 coincide con la cifra del limbo)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724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415</Words>
  <Application>Microsoft Macintosh PowerPoint</Application>
  <PresentationFormat>Presentación en pantalla (4:3)</PresentationFormat>
  <Paragraphs>91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Evolución de datos en materia de atención a las personas en situación de dependencia</vt:lpstr>
      <vt:lpstr>A lo largo de la legislatura se han tramitado más de 20.000 prestaciones iniciales</vt:lpstr>
      <vt:lpstr>LOS DATOS</vt:lpstr>
      <vt:lpstr>LEYENDA DE SIGNIFICADOS (abreviaturas prestaciones)</vt:lpstr>
      <vt:lpstr>EVOLUCIÓN DEL NÚMERO DE PERSONAS ATENDIDAS</vt:lpstr>
      <vt:lpstr>EVOLUCIÓN DE CADA PRESTACIÓN</vt:lpstr>
      <vt:lpstr>EVOLUCIÓN COMPARATIVA ENTRE SERVICIOS (6.217) Y PECEF (3.415)</vt:lpstr>
      <vt:lpstr>EVOLUCIÓN DE SOLICITUDES</vt:lpstr>
      <vt:lpstr>LEYENDA DE SIGNIFICADOS (conceptos)</vt:lpstr>
      <vt:lpstr>EVOLUCIÓN DE DIFERENTES PARÁMETROS (grados, derecho, limbo y grado no atendido)</vt:lpstr>
      <vt:lpstr>DATOS POR PROVINCIAS</vt:lpstr>
      <vt:lpstr>EXPEDIENTES CON PIA, LIMBO Y PORCENTAJES (Datos de 31 de mayo de 2018)</vt:lpstr>
      <vt:lpstr>TIPO DE PRESTACIÓN POR PROVINCIA Y TOTAL ARAGÓN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Evolución de datos en materia de atención a las personas en situación de dependencia</dc:title>
  <dc:creator>Joaquin Santos</dc:creator>
  <cp:lastModifiedBy>Joaquin Santos</cp:lastModifiedBy>
  <cp:revision>7</cp:revision>
  <dcterms:created xsi:type="dcterms:W3CDTF">2018-06-06T16:04:02Z</dcterms:created>
  <dcterms:modified xsi:type="dcterms:W3CDTF">2018-06-07T15:50:41Z</dcterms:modified>
</cp:coreProperties>
</file>