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61" r:id="rId5"/>
    <p:sldId id="265" r:id="rId6"/>
    <p:sldId id="271" r:id="rId7"/>
    <p:sldId id="268" r:id="rId8"/>
    <p:sldId id="269" r:id="rId9"/>
    <p:sldId id="273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7C80"/>
    <a:srgbClr val="9999FF"/>
    <a:srgbClr val="CC99FF"/>
    <a:srgbClr val="CCFFCC"/>
    <a:srgbClr val="66FFCC"/>
    <a:srgbClr val="99FFCC"/>
    <a:srgbClr val="FFFF99"/>
    <a:srgbClr val="00CC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44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422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ATOS\DATOS%20RUEDA%20PRENS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OS\DATOS%20RUEDA%20PRENS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OS\DATOS%20RUEDA%20PRENS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OS\DATOS%20RUEDA%20PRENS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OS\DATOS%20RUEDA%20PRENS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explosion val="29"/>
            <c:spPr>
              <a:solidFill>
                <a:srgbClr val="FF3399"/>
              </a:solidFill>
            </c:spPr>
            <c:extLst>
              <c:ext xmlns:c16="http://schemas.microsoft.com/office/drawing/2014/chart" uri="{C3380CC4-5D6E-409C-BE32-E72D297353CC}">
                <c16:uniqueId val="{00000000-B52B-4091-A68C-D0CF2AFAC044}"/>
              </c:ext>
            </c:extLst>
          </c:dPt>
          <c:dLbls>
            <c:dLbl>
              <c:idx val="0"/>
              <c:layout>
                <c:manualLayout>
                  <c:x val="3.9025801151434933E-2"/>
                  <c:y val="-0.56821841358979608"/>
                </c:manualLayout>
              </c:layout>
              <c:spPr/>
              <c:txPr>
                <a:bodyPr/>
                <a:lstStyle/>
                <a:p>
                  <a:pPr>
                    <a:defRPr sz="4800">
                      <a:solidFill>
                        <a:schemeClr val="accent1"/>
                      </a:solidFill>
                      <a:latin typeface="Verdana" pitchFamily="34" charset="0"/>
                      <a:ea typeface="Verdana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2B-4091-A68C-D0CF2AFAC044}"/>
                </c:ext>
              </c:extLst>
            </c:dLbl>
            <c:dLbl>
              <c:idx val="1"/>
              <c:layout>
                <c:manualLayout>
                  <c:x val="3.4988649308183039E-3"/>
                  <c:y val="-6.950197794786829E-2"/>
                </c:manualLayout>
              </c:layout>
              <c:spPr/>
              <c:txPr>
                <a:bodyPr/>
                <a:lstStyle/>
                <a:p>
                  <a:pPr>
                    <a:defRPr sz="4800">
                      <a:solidFill>
                        <a:srgbClr val="FF3399"/>
                      </a:solidFill>
                      <a:latin typeface="Verdana" pitchFamily="34" charset="0"/>
                      <a:ea typeface="Verdana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2B-4091-A68C-D0CF2AFAC0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>
                    <a:latin typeface="Verdana" pitchFamily="34" charset="0"/>
                    <a:ea typeface="Verdana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Hoja2!$I$3:$I$4</c:f>
              <c:strCache>
                <c:ptCount val="2"/>
                <c:pt idx="0">
                  <c:v>RESIDENCIAL</c:v>
                </c:pt>
                <c:pt idx="1">
                  <c:v>FAMILIAR</c:v>
                </c:pt>
              </c:strCache>
            </c:strRef>
          </c:cat>
          <c:val>
            <c:numRef>
              <c:f>Hoja2!$J$3:$J$4</c:f>
              <c:numCache>
                <c:formatCode>General</c:formatCode>
                <c:ptCount val="2"/>
                <c:pt idx="0">
                  <c:v>253</c:v>
                </c:pt>
                <c:pt idx="1">
                  <c:v>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2B-4091-A68C-D0CF2AFAC0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2000">
              <a:latin typeface="Verdana" pitchFamily="34" charset="0"/>
              <a:ea typeface="Verdana" pitchFamily="34" charset="0"/>
            </a:defRPr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82914677471356"/>
          <c:y val="6.1406571016785684E-2"/>
          <c:w val="0.63852403582660389"/>
          <c:h val="0.782706628191738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Hoja2!$C$24</c:f>
              <c:strCache>
                <c:ptCount val="1"/>
                <c:pt idx="0">
                  <c:v>RESIDENCIAL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Verdana" pitchFamily="34" charset="0"/>
                    <a:ea typeface="Verdana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Hoja2!$B$25:$B$29</c:f>
              <c:strCache>
                <c:ptCount val="5"/>
                <c:pt idx="0">
                  <c:v>0-3</c:v>
                </c:pt>
                <c:pt idx="1">
                  <c:v>4-6</c:v>
                </c:pt>
                <c:pt idx="2">
                  <c:v>7-10</c:v>
                </c:pt>
                <c:pt idx="3">
                  <c:v>11-14</c:v>
                </c:pt>
                <c:pt idx="4">
                  <c:v>15-17</c:v>
                </c:pt>
              </c:strCache>
            </c:strRef>
          </c:cat>
          <c:val>
            <c:numRef>
              <c:f>Hoja2!$C$25:$C$29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53</c:v>
                </c:pt>
                <c:pt idx="4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DA-4579-8261-A459B9374E1E}"/>
            </c:ext>
          </c:extLst>
        </c:ser>
        <c:ser>
          <c:idx val="1"/>
          <c:order val="1"/>
          <c:tx>
            <c:strRef>
              <c:f>Hoja2!$D$24</c:f>
              <c:strCache>
                <c:ptCount val="1"/>
                <c:pt idx="0">
                  <c:v>FAMILIAR</c:v>
                </c:pt>
              </c:strCache>
            </c:strRef>
          </c:tx>
          <c:spPr>
            <a:solidFill>
              <a:srgbClr val="FF3399"/>
            </a:solidFill>
          </c:spPr>
          <c:invertIfNegative val="0"/>
          <c:dLbls>
            <c:dLbl>
              <c:idx val="3"/>
              <c:layout>
                <c:manualLayout>
                  <c:x val="7.77275357323274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DA-4579-8261-A459B9374E1E}"/>
                </c:ext>
              </c:extLst>
            </c:dLbl>
            <c:dLbl>
              <c:idx val="4"/>
              <c:layout>
                <c:manualLayout>
                  <c:x val="1.5545507146465498E-2"/>
                  <c:y val="-2.437673183363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DA-4579-8261-A459B9374E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Verdana" pitchFamily="34" charset="0"/>
                    <a:ea typeface="Verdana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Hoja2!$B$25:$B$29</c:f>
              <c:strCache>
                <c:ptCount val="5"/>
                <c:pt idx="0">
                  <c:v>0-3</c:v>
                </c:pt>
                <c:pt idx="1">
                  <c:v>4-6</c:v>
                </c:pt>
                <c:pt idx="2">
                  <c:v>7-10</c:v>
                </c:pt>
                <c:pt idx="3">
                  <c:v>11-14</c:v>
                </c:pt>
                <c:pt idx="4">
                  <c:v>15-17</c:v>
                </c:pt>
              </c:strCache>
            </c:strRef>
          </c:cat>
          <c:val>
            <c:numRef>
              <c:f>Hoja2!$D$25:$D$29</c:f>
              <c:numCache>
                <c:formatCode>General</c:formatCode>
                <c:ptCount val="5"/>
                <c:pt idx="0">
                  <c:v>20</c:v>
                </c:pt>
                <c:pt idx="1">
                  <c:v>17</c:v>
                </c:pt>
                <c:pt idx="2">
                  <c:v>21</c:v>
                </c:pt>
                <c:pt idx="3">
                  <c:v>22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DA-4579-8261-A459B9374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538304"/>
        <c:axId val="107539840"/>
      </c:barChart>
      <c:catAx>
        <c:axId val="107538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Verdana" pitchFamily="34" charset="0"/>
                <a:ea typeface="Verdana" pitchFamily="34" charset="0"/>
              </a:defRPr>
            </a:pPr>
            <a:endParaRPr lang="es-ES"/>
          </a:p>
        </c:txPr>
        <c:crossAx val="107539840"/>
        <c:crosses val="autoZero"/>
        <c:auto val="1"/>
        <c:lblAlgn val="ctr"/>
        <c:lblOffset val="100"/>
        <c:noMultiLvlLbl val="0"/>
      </c:catAx>
      <c:valAx>
        <c:axId val="107539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Verdana" pitchFamily="34" charset="0"/>
                <a:ea typeface="Verdana" pitchFamily="34" charset="0"/>
              </a:defRPr>
            </a:pPr>
            <a:endParaRPr lang="es-ES"/>
          </a:p>
        </c:txPr>
        <c:crossAx val="1075383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>
              <a:latin typeface="Verdana" pitchFamily="34" charset="0"/>
              <a:ea typeface="Verdana" pitchFamily="34" charset="0"/>
            </a:defRPr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1"/>
            <c:bubble3D val="0"/>
            <c:spPr>
              <a:solidFill>
                <a:srgbClr val="FF3399"/>
              </a:solidFill>
            </c:spPr>
            <c:extLst>
              <c:ext xmlns:c16="http://schemas.microsoft.com/office/drawing/2014/chart" uri="{C3380CC4-5D6E-409C-BE32-E72D297353CC}">
                <c16:uniqueId val="{00000000-4A90-4BBD-B7A5-A95B1263EE72}"/>
              </c:ext>
            </c:extLst>
          </c:dPt>
          <c:cat>
            <c:strRef>
              <c:f>Hoja1!$L$2:$M$2</c:f>
              <c:strCache>
                <c:ptCount val="2"/>
                <c:pt idx="0">
                  <c:v>RESIDENCIAL</c:v>
                </c:pt>
                <c:pt idx="1">
                  <c:v>FAMILIAR</c:v>
                </c:pt>
              </c:strCache>
            </c:strRef>
          </c:cat>
          <c:val>
            <c:numRef>
              <c:f>Hoja1!$L$3:$M$3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90-4BBD-B7A5-A95B1263E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2000">
              <a:latin typeface="Verdana" pitchFamily="34" charset="0"/>
              <a:ea typeface="Verdana" pitchFamily="34" charset="0"/>
            </a:defRPr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Hoja2!$F$40</c:f>
              <c:strCache>
                <c:ptCount val="1"/>
                <c:pt idx="0">
                  <c:v>URGENTE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Verdana" pitchFamily="34" charset="0"/>
                    <a:ea typeface="Verdana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Hoja2!$E$41:$E$45</c:f>
              <c:strCache>
                <c:ptCount val="5"/>
                <c:pt idx="0">
                  <c:v>0-3</c:v>
                </c:pt>
                <c:pt idx="1">
                  <c:v>4-6</c:v>
                </c:pt>
                <c:pt idx="2">
                  <c:v>7-10</c:v>
                </c:pt>
                <c:pt idx="3">
                  <c:v>11-14</c:v>
                </c:pt>
                <c:pt idx="4">
                  <c:v>15-17</c:v>
                </c:pt>
              </c:strCache>
            </c:strRef>
          </c:cat>
          <c:val>
            <c:numRef>
              <c:f>Hoja2!$F$41:$F$45</c:f>
              <c:numCache>
                <c:formatCode>General</c:formatCode>
                <c:ptCount val="5"/>
                <c:pt idx="0">
                  <c:v>12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F1-4FBA-8A8B-166045D7B891}"/>
            </c:ext>
          </c:extLst>
        </c:ser>
        <c:ser>
          <c:idx val="1"/>
          <c:order val="1"/>
          <c:tx>
            <c:strRef>
              <c:f>Hoja2!$G$40</c:f>
              <c:strCache>
                <c:ptCount val="1"/>
                <c:pt idx="0">
                  <c:v>TEMPORAL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Verdana" pitchFamily="34" charset="0"/>
                    <a:ea typeface="Verdana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Hoja2!$E$41:$E$45</c:f>
              <c:strCache>
                <c:ptCount val="5"/>
                <c:pt idx="0">
                  <c:v>0-3</c:v>
                </c:pt>
                <c:pt idx="1">
                  <c:v>4-6</c:v>
                </c:pt>
                <c:pt idx="2">
                  <c:v>7-10</c:v>
                </c:pt>
                <c:pt idx="3">
                  <c:v>11-14</c:v>
                </c:pt>
                <c:pt idx="4">
                  <c:v>15-17</c:v>
                </c:pt>
              </c:strCache>
            </c:strRef>
          </c:cat>
          <c:val>
            <c:numRef>
              <c:f>Hoja2!$G$41:$G$45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F1-4FBA-8A8B-166045D7B891}"/>
            </c:ext>
          </c:extLst>
        </c:ser>
        <c:ser>
          <c:idx val="2"/>
          <c:order val="2"/>
          <c:tx>
            <c:strRef>
              <c:f>Hoja2!$H$40</c:f>
              <c:strCache>
                <c:ptCount val="1"/>
                <c:pt idx="0">
                  <c:v>PERMANENTE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Verdana" pitchFamily="34" charset="0"/>
                    <a:ea typeface="Verdana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Hoja2!$E$41:$E$45</c:f>
              <c:strCache>
                <c:ptCount val="5"/>
                <c:pt idx="0">
                  <c:v>0-3</c:v>
                </c:pt>
                <c:pt idx="1">
                  <c:v>4-6</c:v>
                </c:pt>
                <c:pt idx="2">
                  <c:v>7-10</c:v>
                </c:pt>
                <c:pt idx="3">
                  <c:v>11-14</c:v>
                </c:pt>
                <c:pt idx="4">
                  <c:v>15-17</c:v>
                </c:pt>
              </c:strCache>
            </c:strRef>
          </c:cat>
          <c:val>
            <c:numRef>
              <c:f>Hoja2!$H$41:$H$45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F1-4FBA-8A8B-166045D7B8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662208"/>
        <c:axId val="91663744"/>
      </c:barChart>
      <c:catAx>
        <c:axId val="91662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Verdana" pitchFamily="34" charset="0"/>
                <a:ea typeface="Verdana" pitchFamily="34" charset="0"/>
              </a:defRPr>
            </a:pPr>
            <a:endParaRPr lang="es-ES"/>
          </a:p>
        </c:txPr>
        <c:crossAx val="91663744"/>
        <c:crosses val="autoZero"/>
        <c:auto val="1"/>
        <c:lblAlgn val="ctr"/>
        <c:lblOffset val="100"/>
        <c:noMultiLvlLbl val="0"/>
      </c:catAx>
      <c:valAx>
        <c:axId val="91663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Verdana" pitchFamily="34" charset="0"/>
                <a:ea typeface="Verdana" pitchFamily="34" charset="0"/>
              </a:defRPr>
            </a:pPr>
            <a:endParaRPr lang="es-ES"/>
          </a:p>
        </c:txPr>
        <c:crossAx val="916622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>
              <a:latin typeface="Verdana" pitchFamily="34" charset="0"/>
              <a:ea typeface="Verdana" pitchFamily="34" charset="0"/>
            </a:defRPr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Hoja2!$B$3</c:f>
              <c:strCache>
                <c:ptCount val="1"/>
                <c:pt idx="0">
                  <c:v>RESIDENCIAL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231884057971067E-3"/>
                  <c:y val="-2.3349139965684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51-48D0-8E32-1E30C9F050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Verdana" pitchFamily="34" charset="0"/>
                    <a:ea typeface="Verdana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Hoja2!$C$2:$G$2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Hoja2!$C$3:$G$3</c:f>
              <c:numCache>
                <c:formatCode>General</c:formatCode>
                <c:ptCount val="5"/>
                <c:pt idx="0">
                  <c:v>280</c:v>
                </c:pt>
                <c:pt idx="1">
                  <c:v>291</c:v>
                </c:pt>
                <c:pt idx="2">
                  <c:v>304</c:v>
                </c:pt>
                <c:pt idx="3">
                  <c:v>343</c:v>
                </c:pt>
                <c:pt idx="4">
                  <c:v>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51-48D0-8E32-1E30C9F050F9}"/>
            </c:ext>
          </c:extLst>
        </c:ser>
        <c:ser>
          <c:idx val="1"/>
          <c:order val="1"/>
          <c:tx>
            <c:strRef>
              <c:f>Hoja2!$B$4</c:f>
              <c:strCache>
                <c:ptCount val="1"/>
                <c:pt idx="0">
                  <c:v>FAMILIAR</c:v>
                </c:pt>
              </c:strCache>
            </c:strRef>
          </c:tx>
          <c:spPr>
            <a:solidFill>
              <a:srgbClr val="FF3399"/>
            </a:solidFill>
          </c:spPr>
          <c:invertIfNegative val="0"/>
          <c:dLbls>
            <c:dLbl>
              <c:idx val="1"/>
              <c:layout>
                <c:manualLayout>
                  <c:x val="9.6618357487922701E-3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51-48D0-8E32-1E30C9F050F9}"/>
                </c:ext>
              </c:extLst>
            </c:dLbl>
            <c:dLbl>
              <c:idx val="2"/>
              <c:layout>
                <c:manualLayout>
                  <c:x val="1.5700483091787461E-2"/>
                  <c:y val="5.8372849914210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51-48D0-8E32-1E30C9F050F9}"/>
                </c:ext>
              </c:extLst>
            </c:dLbl>
            <c:dLbl>
              <c:idx val="3"/>
              <c:layout>
                <c:manualLayout>
                  <c:x val="8.4541062801932465E-3"/>
                  <c:y val="-2.043049746997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51-48D0-8E32-1E30C9F050F9}"/>
                </c:ext>
              </c:extLst>
            </c:dLbl>
            <c:dLbl>
              <c:idx val="4"/>
              <c:layout>
                <c:manualLayout>
                  <c:x val="6.03864734299518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51-48D0-8E32-1E30C9F050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Verdana" pitchFamily="34" charset="0"/>
                    <a:ea typeface="Verdana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Hoja2!$C$2:$G$2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Hoja2!$C$4:$G$4</c:f>
              <c:numCache>
                <c:formatCode>General</c:formatCode>
                <c:ptCount val="5"/>
                <c:pt idx="0">
                  <c:v>93</c:v>
                </c:pt>
                <c:pt idx="1">
                  <c:v>77</c:v>
                </c:pt>
                <c:pt idx="2">
                  <c:v>108</c:v>
                </c:pt>
                <c:pt idx="3">
                  <c:v>83</c:v>
                </c:pt>
                <c:pt idx="4">
                  <c:v>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51-48D0-8E32-1E30C9F050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557248"/>
        <c:axId val="91567232"/>
      </c:barChart>
      <c:catAx>
        <c:axId val="9155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Verdana" pitchFamily="34" charset="0"/>
                <a:ea typeface="Verdana" pitchFamily="34" charset="0"/>
              </a:defRPr>
            </a:pPr>
            <a:endParaRPr lang="es-ES"/>
          </a:p>
        </c:txPr>
        <c:crossAx val="91567232"/>
        <c:crosses val="autoZero"/>
        <c:auto val="1"/>
        <c:lblAlgn val="ctr"/>
        <c:lblOffset val="100"/>
        <c:noMultiLvlLbl val="0"/>
      </c:catAx>
      <c:valAx>
        <c:axId val="91567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Verdana" pitchFamily="34" charset="0"/>
                <a:ea typeface="Verdana" pitchFamily="34" charset="0"/>
              </a:defRPr>
            </a:pPr>
            <a:endParaRPr lang="es-ES"/>
          </a:p>
        </c:txPr>
        <c:crossAx val="915572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2000">
              <a:latin typeface="Verdana" pitchFamily="34" charset="0"/>
              <a:ea typeface="Verdana" pitchFamily="34" charset="0"/>
            </a:defRPr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Hoja1!$G$8</c:f>
              <c:strCache>
                <c:ptCount val="1"/>
                <c:pt idx="0">
                  <c:v>AJENA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2463768115942359E-3"/>
                  <c:y val="-3.552700341825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8C-4A44-B7F8-9B2BABB4BC0E}"/>
                </c:ext>
              </c:extLst>
            </c:dLbl>
            <c:dLbl>
              <c:idx val="1"/>
              <c:layout>
                <c:manualLayout>
                  <c:x val="9.6618357487922701E-3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17-4931-A1B8-CDB7D9193676}"/>
                </c:ext>
              </c:extLst>
            </c:dLbl>
            <c:dLbl>
              <c:idx val="2"/>
              <c:layout>
                <c:manualLayout>
                  <c:x val="1.2077294685990338E-3"/>
                  <c:y val="-1.1674569982842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17-4931-A1B8-CDB7D9193676}"/>
                </c:ext>
              </c:extLst>
            </c:dLbl>
            <c:dLbl>
              <c:idx val="3"/>
              <c:layout>
                <c:manualLayout>
                  <c:x val="6.038647342995182E-3"/>
                  <c:y val="-1.4593212478552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17-4931-A1B8-CDB7D9193676}"/>
                </c:ext>
              </c:extLst>
            </c:dLbl>
            <c:dLbl>
              <c:idx val="4"/>
              <c:layout>
                <c:manualLayout>
                  <c:x val="4.830917874396135E-3"/>
                  <c:y val="-1.4593212478552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17-4931-A1B8-CDB7D91936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Hoja1!$F$9:$F$13</c:f>
              <c:strCache>
                <c:ptCount val="5"/>
                <c:pt idx="0">
                  <c:v>0-3</c:v>
                </c:pt>
                <c:pt idx="1">
                  <c:v>4-6</c:v>
                </c:pt>
                <c:pt idx="2">
                  <c:v>7-10</c:v>
                </c:pt>
                <c:pt idx="3">
                  <c:v>11-14</c:v>
                </c:pt>
                <c:pt idx="4">
                  <c:v>15-17</c:v>
                </c:pt>
              </c:strCache>
            </c:strRef>
          </c:cat>
          <c:val>
            <c:numRef>
              <c:f>Hoja1!$G$9:$G$13</c:f>
              <c:numCache>
                <c:formatCode>General</c:formatCode>
                <c:ptCount val="5"/>
                <c:pt idx="0">
                  <c:v>16</c:v>
                </c:pt>
                <c:pt idx="1">
                  <c:v>9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8C-4A44-B7F8-9B2BABB4BC0E}"/>
            </c:ext>
          </c:extLst>
        </c:ser>
        <c:ser>
          <c:idx val="1"/>
          <c:order val="1"/>
          <c:tx>
            <c:strRef>
              <c:f>Hoja1!$H$8</c:f>
              <c:strCache>
                <c:ptCount val="1"/>
                <c:pt idx="0">
                  <c:v>EXTENSA</c:v>
                </c:pt>
              </c:strCache>
            </c:strRef>
          </c:tx>
          <c:spPr>
            <a:solidFill>
              <a:srgbClr val="CC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888888888888938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8C-4A44-B7F8-9B2BABB4BC0E}"/>
                </c:ext>
              </c:extLst>
            </c:dLbl>
            <c:dLbl>
              <c:idx val="1"/>
              <c:layout>
                <c:manualLayout>
                  <c:x val="1.2077294685990338E-2"/>
                  <c:y val="-3.5023939762895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17-4931-A1B8-CDB7D9193676}"/>
                </c:ext>
              </c:extLst>
            </c:dLbl>
            <c:dLbl>
              <c:idx val="2"/>
              <c:layout>
                <c:manualLayout>
                  <c:x val="1.2077294685990338E-2"/>
                  <c:y val="-2.6267782461394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17-4931-A1B8-CDB7D9193676}"/>
                </c:ext>
              </c:extLst>
            </c:dLbl>
            <c:dLbl>
              <c:idx val="3"/>
              <c:layout>
                <c:manualLayout>
                  <c:x val="1.2077294685990338E-2"/>
                  <c:y val="-2.3349139965684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17-4931-A1B8-CDB7D9193676}"/>
                </c:ext>
              </c:extLst>
            </c:dLbl>
            <c:dLbl>
              <c:idx val="4"/>
              <c:layout>
                <c:manualLayout>
                  <c:x val="9.6618357487922701E-3"/>
                  <c:y val="-2.043049746997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17-4931-A1B8-CDB7D91936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Hoja1!$F$9:$F$13</c:f>
              <c:strCache>
                <c:ptCount val="5"/>
                <c:pt idx="0">
                  <c:v>0-3</c:v>
                </c:pt>
                <c:pt idx="1">
                  <c:v>4-6</c:v>
                </c:pt>
                <c:pt idx="2">
                  <c:v>7-10</c:v>
                </c:pt>
                <c:pt idx="3">
                  <c:v>11-14</c:v>
                </c:pt>
                <c:pt idx="4">
                  <c:v>15-17</c:v>
                </c:pt>
              </c:strCache>
            </c:strRef>
          </c:cat>
          <c:val>
            <c:numRef>
              <c:f>Hoja1!$H$9:$H$13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16</c:v>
                </c:pt>
                <c:pt idx="3">
                  <c:v>15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8C-4A44-B7F8-9B2BABB4BC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9088896"/>
        <c:axId val="169090432"/>
        <c:axId val="0"/>
      </c:bar3DChart>
      <c:catAx>
        <c:axId val="16908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s-ES"/>
          </a:p>
        </c:txPr>
        <c:crossAx val="169090432"/>
        <c:crosses val="autoZero"/>
        <c:auto val="1"/>
        <c:lblAlgn val="ctr"/>
        <c:lblOffset val="100"/>
        <c:noMultiLvlLbl val="0"/>
      </c:catAx>
      <c:valAx>
        <c:axId val="169090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s-ES"/>
          </a:p>
        </c:txPr>
        <c:crossAx val="169088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0.65635</cdr:x>
      <cdr:y>0.19601</cdr:y>
    </cdr:from>
    <cdr:to>
      <cdr:x>0.70993</cdr:x>
      <cdr:y>0.29578</cdr:y>
    </cdr:to>
    <cdr:sp macro="" textlink="">
      <cdr:nvSpPr>
        <cdr:cNvPr id="3" name="2 Conector recto"/>
        <cdr:cNvSpPr/>
      </cdr:nvSpPr>
      <cdr:spPr>
        <a:xfrm xmlns:a="http://schemas.openxmlformats.org/drawingml/2006/main" rot="10800000" flipV="1">
          <a:off x="6901873" y="852919"/>
          <a:ext cx="563418" cy="43410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s-ES" dirty="0"/>
        </a:p>
      </cdr:txBody>
    </cdr:sp>
  </cdr:relSizeAnchor>
  <cdr:relSizeAnchor xmlns:cdr="http://schemas.openxmlformats.org/drawingml/2006/chartDrawing">
    <cdr:from>
      <cdr:x>0.08015</cdr:x>
      <cdr:y>0.22361</cdr:y>
    </cdr:from>
    <cdr:to>
      <cdr:x>0.139</cdr:x>
      <cdr:y>0.29153</cdr:y>
    </cdr:to>
    <cdr:sp macro="" textlink="">
      <cdr:nvSpPr>
        <cdr:cNvPr id="5" name="4 Conector recto"/>
        <cdr:cNvSpPr/>
      </cdr:nvSpPr>
      <cdr:spPr>
        <a:xfrm xmlns:a="http://schemas.openxmlformats.org/drawingml/2006/main">
          <a:off x="842818" y="972993"/>
          <a:ext cx="618837" cy="29556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3399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s-ES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71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475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097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953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442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378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296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210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864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690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609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6E69-F5CF-471F-9FA2-E9F9C45CCA36}" type="datetimeFigureOut">
              <a:rPr lang="es-ES" smtClean="0"/>
              <a:pPr/>
              <a:t>26/10/2020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F62E7-146A-4F2D-AAC0-C4F7261881F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319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957" y="332378"/>
            <a:ext cx="1816765" cy="426757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131127" y="1391137"/>
            <a:ext cx="6262255" cy="3663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5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PROGRAMA DE ACOGIMIENTO </a:t>
            </a:r>
            <a:r>
              <a:rPr lang="es-ES" sz="54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FAMILIAR</a:t>
            </a:r>
            <a:endParaRPr lang="es-ES" sz="5400" b="1" dirty="0">
              <a:solidFill>
                <a:srgbClr val="FF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9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957" y="332378"/>
            <a:ext cx="1816765" cy="426757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28435" y="920082"/>
            <a:ext cx="9781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ACOGIMIENTOS SEGÚN MODALIDAD </a:t>
            </a:r>
          </a:p>
          <a:p>
            <a:pPr algn="just"/>
            <a: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FECHA DE HOY</a:t>
            </a:r>
            <a:endParaRPr lang="es-ES" sz="2000" b="1" dirty="0">
              <a:solidFill>
                <a:srgbClr val="FF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5 Marcador de contenido"/>
          <p:cNvGraphicFramePr>
            <a:graphicFrameLocks/>
          </p:cNvGraphicFramePr>
          <p:nvPr/>
        </p:nvGraphicFramePr>
        <p:xfrm>
          <a:off x="1364673" y="1936462"/>
          <a:ext cx="9257145" cy="4353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398329" y="5200073"/>
            <a:ext cx="4498108" cy="1477328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>
                <a:solidFill>
                  <a:srgbClr val="FF3399"/>
                </a:solidFill>
                <a:latin typeface="Verdana" pitchFamily="34" charset="0"/>
                <a:ea typeface="Verdana" pitchFamily="34" charset="0"/>
              </a:rPr>
              <a:t>SEGÚN VINCULACIÓN FAMILIAR: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Verdana" pitchFamily="34" charset="0"/>
                <a:ea typeface="Verdana" pitchFamily="34" charset="0"/>
              </a:rPr>
              <a:t>45 FAMILIA AJENA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Verdana" pitchFamily="34" charset="0"/>
                <a:ea typeface="Verdana" pitchFamily="34" charset="0"/>
              </a:rPr>
              <a:t>72 FAMILIA EXTENSA</a:t>
            </a:r>
            <a:endParaRPr lang="es-ES" sz="2000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9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957" y="332378"/>
            <a:ext cx="1816765" cy="426757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006764" y="512909"/>
            <a:ext cx="1041861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/>
          <a:p>
            <a:pPr marR="0" lvl="0" indent="0" fontAlgn="auto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8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ACOGIMIENTOS SEGÚN MODALIDAD/EDAD </a:t>
            </a:r>
          </a:p>
          <a:p>
            <a: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  </a:t>
            </a:r>
            <a:b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</a:br>
            <a:r>
              <a:rPr lang="es-ES" sz="8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 FECHA DE HOY</a:t>
            </a:r>
            <a:endParaRPr lang="es-ES" sz="8000" b="1" dirty="0">
              <a:solidFill>
                <a:srgbClr val="FF0066"/>
              </a:solidFill>
              <a:latin typeface="Verdana" pitchFamily="34" charset="0"/>
              <a:ea typeface="Verdana" pitchFamily="34" charset="0"/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1597891" y="2262909"/>
          <a:ext cx="8829964" cy="4027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69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OBJETIVO DE LA CAMPAÑA</a:t>
            </a:r>
            <a:endParaRPr lang="es-ES" dirty="0"/>
          </a:p>
        </p:txBody>
      </p:sp>
      <p:graphicFrame>
        <p:nvGraphicFramePr>
          <p:cNvPr id="11" name="4 Gráfico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957" y="332378"/>
            <a:ext cx="1816765" cy="426757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1080654" y="906116"/>
            <a:ext cx="94118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BOLSA DE FAMILIAS ACOGEDORAS</a:t>
            </a:r>
            <a:br>
              <a:rPr lang="es-ES" sz="36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</a:br>
            <a: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(SEGÚN VINCULACIÓN: AJENAS)</a:t>
            </a:r>
          </a:p>
          <a:p>
            <a: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 FECHA DE HOY</a:t>
            </a:r>
            <a:r>
              <a:rPr lang="es-ES" sz="11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es-ES" sz="11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</a:b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5061527" y="3269673"/>
            <a:ext cx="164339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latin typeface="Verdana" pitchFamily="34" charset="0"/>
                <a:ea typeface="Verdana" pitchFamily="34" charset="0"/>
              </a:rPr>
              <a:t>89</a:t>
            </a:r>
          </a:p>
          <a:p>
            <a:endParaRPr lang="es-ES" sz="8000" b="1" dirty="0">
              <a:latin typeface="Verdana" pitchFamily="34" charset="0"/>
              <a:ea typeface="Verdana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5911273" y="2346036"/>
            <a:ext cx="2373745" cy="1080655"/>
          </a:xfrm>
          <a:prstGeom prst="line">
            <a:avLst/>
          </a:prstGeom>
          <a:ln w="1143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10800000" flipV="1">
            <a:off x="3556001" y="2350654"/>
            <a:ext cx="2369127" cy="1011382"/>
          </a:xfrm>
          <a:prstGeom prst="line">
            <a:avLst/>
          </a:prstGeom>
          <a:ln w="1143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9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957" y="332378"/>
            <a:ext cx="1816765" cy="426757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216891" y="914401"/>
            <a:ext cx="9654309" cy="10164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/>
          <a:p>
            <a:pPr marR="0" lvl="0" indent="0" fontAlgn="auto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8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ACOGIMIENTOS EN FAMILIA AJENA </a:t>
            </a:r>
          </a:p>
          <a:p>
            <a:pPr marR="0" lvl="0" indent="0" fontAlgn="auto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SEGÚN FINALIDAD/ EDAD</a:t>
            </a:r>
          </a:p>
          <a:p>
            <a: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  </a:t>
            </a:r>
            <a:b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</a:br>
            <a:r>
              <a:rPr lang="es-ES" sz="8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 FECHA DE HOY</a:t>
            </a:r>
            <a:endParaRPr lang="es-ES" sz="8000" b="1" dirty="0">
              <a:solidFill>
                <a:srgbClr val="FF0066"/>
              </a:solidFill>
              <a:latin typeface="Verdana" pitchFamily="34" charset="0"/>
              <a:ea typeface="Verdana" pitchFamily="34" charset="0"/>
            </a:endParaRPr>
          </a:p>
        </p:txBody>
      </p:sp>
      <p:graphicFrame>
        <p:nvGraphicFramePr>
          <p:cNvPr id="7" name="6 Gráfico"/>
          <p:cNvGraphicFramePr/>
          <p:nvPr/>
        </p:nvGraphicFramePr>
        <p:xfrm>
          <a:off x="1459345" y="2410691"/>
          <a:ext cx="9180946" cy="3906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69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957" y="332378"/>
            <a:ext cx="1816765" cy="426757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163781" y="781536"/>
            <a:ext cx="98090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6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MENORES EN ACOGIMIENTO</a:t>
            </a:r>
          </a:p>
          <a:p>
            <a:pPr algn="just">
              <a:lnSpc>
                <a:spcPct val="150000"/>
              </a:lnSpc>
            </a:pPr>
            <a: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SEGÚN MODALIDAD/ POR AÑO</a:t>
            </a:r>
            <a:endParaRPr lang="es-ES" sz="2000" b="1" dirty="0">
              <a:solidFill>
                <a:srgbClr val="FF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5 Marcador de contenido"/>
          <p:cNvGraphicFramePr>
            <a:graphicFrameLocks/>
          </p:cNvGraphicFramePr>
          <p:nvPr/>
        </p:nvGraphicFramePr>
        <p:xfrm>
          <a:off x="1089890" y="2355272"/>
          <a:ext cx="10282381" cy="394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69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957" y="332378"/>
            <a:ext cx="1816765" cy="426757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182256" y="938555"/>
            <a:ext cx="9836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ACOGIMIENTOS FAMILIARES</a:t>
            </a:r>
          </a:p>
          <a:p>
            <a:pPr algn="just"/>
            <a: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SEGÚN LA VINCULACIÓN</a:t>
            </a:r>
          </a:p>
          <a:p>
            <a:pPr algn="just"/>
            <a:r>
              <a:rPr lang="es-ES" sz="20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</a:rPr>
              <a:t>A FECHA DE HOY</a:t>
            </a:r>
            <a:endParaRPr lang="es-ES" sz="2000" b="1" dirty="0">
              <a:solidFill>
                <a:srgbClr val="FF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838200" y="2050473"/>
          <a:ext cx="10263909" cy="4126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69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957" y="332378"/>
            <a:ext cx="1816765" cy="426757"/>
          </a:xfrm>
          <a:prstGeom prst="rect">
            <a:avLst/>
          </a:prstGeom>
        </p:spPr>
      </p:pic>
      <p:pic>
        <p:nvPicPr>
          <p:cNvPr id="6" name="5 Imagen" descr="campaña2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20290" y="0"/>
            <a:ext cx="63583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9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</TotalTime>
  <Words>60</Words>
  <Application>Microsoft Office PowerPoint</Application>
  <PresentationFormat>Panorámica</PresentationFormat>
  <Paragraphs>20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  <vt:lpstr>OBJETIVO DE LA CAMPAÑA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142</cp:revision>
  <dcterms:created xsi:type="dcterms:W3CDTF">2020-10-22T12:01:26Z</dcterms:created>
  <dcterms:modified xsi:type="dcterms:W3CDTF">2020-10-26T11:09:30Z</dcterms:modified>
</cp:coreProperties>
</file>