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24"/>
  </p:notesMasterIdLst>
  <p:handoutMasterIdLst>
    <p:handoutMasterId r:id="rId25"/>
  </p:handoutMasterIdLst>
  <p:sldIdLst>
    <p:sldId id="695" r:id="rId2"/>
    <p:sldId id="734" r:id="rId3"/>
    <p:sldId id="735" r:id="rId4"/>
    <p:sldId id="732" r:id="rId5"/>
    <p:sldId id="733" r:id="rId6"/>
    <p:sldId id="702" r:id="rId7"/>
    <p:sldId id="737" r:id="rId8"/>
    <p:sldId id="738" r:id="rId9"/>
    <p:sldId id="729" r:id="rId10"/>
    <p:sldId id="701" r:id="rId11"/>
    <p:sldId id="741" r:id="rId12"/>
    <p:sldId id="699" r:id="rId13"/>
    <p:sldId id="730" r:id="rId14"/>
    <p:sldId id="742" r:id="rId15"/>
    <p:sldId id="703" r:id="rId16"/>
    <p:sldId id="704" r:id="rId17"/>
    <p:sldId id="707" r:id="rId18"/>
    <p:sldId id="740" r:id="rId19"/>
    <p:sldId id="721" r:id="rId20"/>
    <p:sldId id="708" r:id="rId21"/>
    <p:sldId id="727" r:id="rId22"/>
    <p:sldId id="717"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6F3D2C18-CE42-F647-AAF5-84BE65EBB1DF}">
          <p14:sldIdLst>
            <p14:sldId id="695"/>
            <p14:sldId id="734"/>
            <p14:sldId id="735"/>
            <p14:sldId id="732"/>
            <p14:sldId id="733"/>
            <p14:sldId id="702"/>
            <p14:sldId id="737"/>
            <p14:sldId id="738"/>
            <p14:sldId id="729"/>
            <p14:sldId id="701"/>
            <p14:sldId id="741"/>
            <p14:sldId id="699"/>
            <p14:sldId id="730"/>
            <p14:sldId id="742"/>
            <p14:sldId id="703"/>
            <p14:sldId id="704"/>
            <p14:sldId id="707"/>
            <p14:sldId id="740"/>
            <p14:sldId id="721"/>
            <p14:sldId id="708"/>
            <p14:sldId id="727"/>
            <p14:sldId id="717"/>
          </p14:sldIdLst>
        </p14:section>
        <p14:section name="Contacto" id="{0A42634B-7BFB-084A-8DCA-35700CA0F97C}">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4" autoAdjust="0"/>
    <p:restoredTop sz="96311"/>
  </p:normalViewPr>
  <p:slideViewPr>
    <p:cSldViewPr snapToGrid="0" snapToObjects="1">
      <p:cViewPr varScale="1">
        <p:scale>
          <a:sx n="96" d="100"/>
          <a:sy n="96" d="100"/>
        </p:scale>
        <p:origin x="228" y="84"/>
      </p:cViewPr>
      <p:guideLst>
        <p:guide orient="horz" pos="2160"/>
        <p:guide pos="3840"/>
      </p:guideLst>
    </p:cSldViewPr>
  </p:slideViewPr>
  <p:outlineViewPr>
    <p:cViewPr>
      <p:scale>
        <a:sx n="33" d="100"/>
        <a:sy n="33" d="100"/>
      </p:scale>
      <p:origin x="0" y="-21152"/>
    </p:cViewPr>
  </p:outlineViewPr>
  <p:notesTextViewPr>
    <p:cViewPr>
      <p:scale>
        <a:sx n="1" d="1"/>
        <a:sy n="1" d="1"/>
      </p:scale>
      <p:origin x="0" y="0"/>
    </p:cViewPr>
  </p:notesTextViewPr>
  <p:sorterViewPr>
    <p:cViewPr>
      <p:scale>
        <a:sx n="130" d="100"/>
        <a:sy n="130" d="100"/>
      </p:scale>
      <p:origin x="0" y="-5382"/>
    </p:cViewPr>
  </p:sorterViewPr>
  <p:notesViewPr>
    <p:cSldViewPr snapToGrid="0" snapToObjects="1">
      <p:cViewPr varScale="1">
        <p:scale>
          <a:sx n="146" d="100"/>
          <a:sy n="146" d="100"/>
        </p:scale>
        <p:origin x="59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B79C51-28E4-1A4E-9104-7A3D3416B7D5}" type="datetimeFigureOut">
              <a:rPr lang="en-US" smtClean="0">
                <a:latin typeface="Arial" charset="0"/>
              </a:rPr>
              <a:t>9/19/2022</a:t>
            </a:fld>
            <a:endParaRPr lang="en-US" dirty="0">
              <a:latin typeface="Arial"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B93241-1C6B-8247-9681-2F5B07E7CA86}" type="slidenum">
              <a:rPr lang="en-US" smtClean="0">
                <a:latin typeface="Arial" charset="0"/>
              </a:rPr>
              <a:t>‹Nº›</a:t>
            </a:fld>
            <a:endParaRPr lang="en-US" dirty="0">
              <a:latin typeface="Arial" charset="0"/>
            </a:endParaRPr>
          </a:p>
        </p:txBody>
      </p:sp>
    </p:spTree>
    <p:extLst>
      <p:ext uri="{BB962C8B-B14F-4D97-AF65-F5344CB8AC3E}">
        <p14:creationId xmlns:p14="http://schemas.microsoft.com/office/powerpoint/2010/main" val="972125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charset="0"/>
              </a:defRPr>
            </a:lvl1pPr>
          </a:lstStyle>
          <a:p>
            <a:fld id="{C4A1040F-ACD4-1242-A2FA-A3047F7C498A}" type="datetimeFigureOut">
              <a:rPr lang="en-US" smtClean="0"/>
              <a:pPr/>
              <a:t>9/19/2022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charset="0"/>
              </a:defRPr>
            </a:lvl1pPr>
          </a:lstStyle>
          <a:p>
            <a:fld id="{23A96204-D726-2441-8F9E-4E5E95FD7499}" type="slidenum">
              <a:rPr lang="en-US" smtClean="0"/>
              <a:pPr/>
              <a:t>‹Nº›</a:t>
            </a:fld>
            <a:endParaRPr lang="en-US" dirty="0"/>
          </a:p>
        </p:txBody>
      </p:sp>
    </p:spTree>
    <p:extLst>
      <p:ext uri="{BB962C8B-B14F-4D97-AF65-F5344CB8AC3E}">
        <p14:creationId xmlns:p14="http://schemas.microsoft.com/office/powerpoint/2010/main" val="62014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a:t>
            </a:fld>
            <a:endParaRPr lang="en-US" dirty="0"/>
          </a:p>
        </p:txBody>
      </p:sp>
    </p:spTree>
    <p:extLst>
      <p:ext uri="{BB962C8B-B14F-4D97-AF65-F5344CB8AC3E}">
        <p14:creationId xmlns:p14="http://schemas.microsoft.com/office/powerpoint/2010/main" val="280443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10</a:t>
            </a:fld>
            <a:endParaRPr lang="en-US" dirty="0"/>
          </a:p>
        </p:txBody>
      </p:sp>
    </p:spTree>
    <p:extLst>
      <p:ext uri="{BB962C8B-B14F-4D97-AF65-F5344CB8AC3E}">
        <p14:creationId xmlns:p14="http://schemas.microsoft.com/office/powerpoint/2010/main" val="36262746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SIN imagen">
    <p:bg>
      <p:bgPr>
        <a:blipFill>
          <a:blip r:embed="rId2">
            <a:extLst>
              <a:ext uri="{BEBA8EAE-BF5A-486C-A8C5-ECC9F3942E4B}">
                <a14:imgProps xmlns:a14="http://schemas.microsoft.com/office/drawing/2010/main">
                  <a14:imgLayer r:embed="rId3">
                    <a14:imgEffect>
                      <a14:saturation sat="0"/>
                    </a14:imgEffect>
                    <a14:imgEffect>
                      <a14:brightnessContrast bright="-25000" contras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9" name="Rectángulo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Arial" charset="0"/>
            </a:endParaRPr>
          </a:p>
        </p:txBody>
      </p:sp>
      <p:pic>
        <p:nvPicPr>
          <p:cNvPr id="10" name="Imagen 9"/>
          <p:cNvPicPr>
            <a:picLocks noChangeAspect="1"/>
          </p:cNvPicPr>
          <p:nvPr userDrawn="1"/>
        </p:nvPicPr>
        <p:blipFill>
          <a:blip r:embed="rId4"/>
          <a:stretch>
            <a:fillRect/>
          </a:stretch>
        </p:blipFill>
        <p:spPr>
          <a:xfrm>
            <a:off x="540000" y="540000"/>
            <a:ext cx="1820571" cy="432000"/>
          </a:xfrm>
          <a:prstGeom prst="rect">
            <a:avLst/>
          </a:prstGeom>
        </p:spPr>
      </p:pic>
      <p:sp>
        <p:nvSpPr>
          <p:cNvPr id="11" name="Text Placeholder 7"/>
          <p:cNvSpPr>
            <a:spLocks noGrp="1"/>
          </p:cNvSpPr>
          <p:nvPr>
            <p:ph type="body" sz="quarter" idx="10" hasCustomPrompt="1"/>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 en caso de ser necesario</a:t>
            </a:r>
          </a:p>
        </p:txBody>
      </p:sp>
      <p:sp>
        <p:nvSpPr>
          <p:cNvPr id="6" name="Title 5"/>
          <p:cNvSpPr>
            <a:spLocks noGrp="1"/>
          </p:cNvSpPr>
          <p:nvPr>
            <p:ph type="title" hasCustomPrompt="1"/>
          </p:nvPr>
        </p:nvSpPr>
        <p:spPr>
          <a:xfrm>
            <a:off x="1236000" y="1512000"/>
            <a:ext cx="9720000" cy="2679325"/>
          </a:xfrm>
          <a:prstGeom prst="rect">
            <a:avLst/>
          </a:prstGeom>
        </p:spPr>
        <p:txBody>
          <a:bodyPr lIns="0" tIns="0" rIns="0" bIns="0" anchor="b" anchorCtr="0"/>
          <a:lstStyle>
            <a:lvl1pPr>
              <a:defRPr sz="6600" b="1" i="0" baseline="0">
                <a:solidFill>
                  <a:schemeClr val="bg1"/>
                </a:solidFill>
                <a:latin typeface="Arial" charset="0"/>
                <a:ea typeface="Arial" charset="0"/>
                <a:cs typeface="Arial" charset="0"/>
              </a:defRPr>
            </a:lvl1pPr>
          </a:lstStyle>
          <a:p>
            <a:r>
              <a:rPr lang="es-ES_tradnl" noProof="0" dirty="0"/>
              <a:t>Haga clic para editar el título</a:t>
            </a:r>
          </a:p>
        </p:txBody>
      </p:sp>
    </p:spTree>
    <p:extLst>
      <p:ext uri="{BB962C8B-B14F-4D97-AF65-F5344CB8AC3E}">
        <p14:creationId xmlns:p14="http://schemas.microsoft.com/office/powerpoint/2010/main" val="7642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illa SIN imagen">
    <p:bg>
      <p:bgPr>
        <a:blipFill>
          <a:blip r:embed="rId2">
            <a:extLst>
              <a:ext uri="{BEBA8EAE-BF5A-486C-A8C5-ECC9F3942E4B}">
                <a14:imgProps xmlns:a14="http://schemas.microsoft.com/office/drawing/2010/main">
                  <a14:imgLayer r:embed="rId3">
                    <a14:imgEffect>
                      <a14:saturation sat="0"/>
                    </a14:imgEffect>
                    <a14:imgEffect>
                      <a14:brightnessContrast bright="-25000" contras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9" name="Rectángulo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Arial" charset="0"/>
            </a:endParaRPr>
          </a:p>
        </p:txBody>
      </p:sp>
      <p:pic>
        <p:nvPicPr>
          <p:cNvPr id="10" name="Imagen 9"/>
          <p:cNvPicPr>
            <a:picLocks noChangeAspect="1"/>
          </p:cNvPicPr>
          <p:nvPr userDrawn="1"/>
        </p:nvPicPr>
        <p:blipFill>
          <a:blip r:embed="rId4"/>
          <a:stretch>
            <a:fillRect/>
          </a:stretch>
        </p:blipFill>
        <p:spPr>
          <a:xfrm>
            <a:off x="540000" y="540000"/>
            <a:ext cx="1820571" cy="432000"/>
          </a:xfrm>
          <a:prstGeom prst="rect">
            <a:avLst/>
          </a:prstGeom>
        </p:spPr>
      </p:pic>
      <p:sp>
        <p:nvSpPr>
          <p:cNvPr id="11" name="Text Placeholder 7"/>
          <p:cNvSpPr>
            <a:spLocks noGrp="1"/>
          </p:cNvSpPr>
          <p:nvPr>
            <p:ph type="body" sz="quarter" idx="10" hasCustomPrompt="1"/>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 en caso de ser necesario</a:t>
            </a:r>
          </a:p>
        </p:txBody>
      </p:sp>
      <p:sp>
        <p:nvSpPr>
          <p:cNvPr id="6" name="Title 5"/>
          <p:cNvSpPr>
            <a:spLocks noGrp="1"/>
          </p:cNvSpPr>
          <p:nvPr>
            <p:ph type="title" hasCustomPrompt="1"/>
          </p:nvPr>
        </p:nvSpPr>
        <p:spPr>
          <a:xfrm>
            <a:off x="1236000" y="1512000"/>
            <a:ext cx="9720000" cy="2679325"/>
          </a:xfrm>
          <a:prstGeom prst="rect">
            <a:avLst/>
          </a:prstGeom>
        </p:spPr>
        <p:txBody>
          <a:bodyPr lIns="0" tIns="0" rIns="0" bIns="0" anchor="b" anchorCtr="0"/>
          <a:lstStyle>
            <a:lvl1pPr>
              <a:defRPr sz="4000" b="1" i="0" baseline="0">
                <a:solidFill>
                  <a:schemeClr val="bg1"/>
                </a:solidFill>
                <a:latin typeface="Arial" charset="0"/>
                <a:ea typeface="Arial" charset="0"/>
                <a:cs typeface="Arial" charset="0"/>
              </a:defRPr>
            </a:lvl1pPr>
          </a:lstStyle>
          <a:p>
            <a:r>
              <a:rPr lang="es-ES_tradnl" noProof="0" dirty="0"/>
              <a:t>Haga clic para editar el título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stretch>
            <a:fillRect/>
          </a:stretch>
        </p:blipFill>
        <p:spPr>
          <a:xfrm>
            <a:off x="540000" y="540000"/>
            <a:ext cx="432000" cy="43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quipo individual">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1224000" y="1900362"/>
            <a:ext cx="4444332" cy="4312868"/>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6" name="Title 5"/>
          <p:cNvSpPr>
            <a:spLocks noGrp="1"/>
          </p:cNvSpPr>
          <p:nvPr>
            <p:ph type="title" hasCustomPrompt="1"/>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_tradnl" noProof="0" dirty="0"/>
              <a:t>Haga clic para editar el título</a:t>
            </a:r>
          </a:p>
        </p:txBody>
      </p:sp>
      <p:sp>
        <p:nvSpPr>
          <p:cNvPr id="7" name="Text Placeholder 7"/>
          <p:cNvSpPr>
            <a:spLocks noGrp="1"/>
          </p:cNvSpPr>
          <p:nvPr>
            <p:ph type="body" sz="quarter" idx="10" hasCustomPrompt="1"/>
          </p:nvPr>
        </p:nvSpPr>
        <p:spPr>
          <a:xfrm>
            <a:off x="1224000" y="1079998"/>
            <a:ext cx="9720000" cy="720000"/>
          </a:xfrm>
          <a:prstGeom prst="rect">
            <a:avLst/>
          </a:prstGeom>
        </p:spPr>
        <p:txBody>
          <a:bodyPr lIns="0" tIns="36000" rIns="0" bIns="36000"/>
          <a:lstStyle>
            <a:lvl1pPr marL="0" indent="0">
              <a:buNone/>
              <a:defRPr sz="1600" b="1" i="0" baseline="0">
                <a:solidFill>
                  <a:schemeClr val="tx1">
                    <a:alpha val="50000"/>
                  </a:schemeClr>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a:t>
            </a:r>
          </a:p>
        </p:txBody>
      </p:sp>
      <p:sp>
        <p:nvSpPr>
          <p:cNvPr id="8"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s-ES_tradnl" sz="1200" b="0" i="0" baseline="0" noProof="0" smtClean="0">
                <a:solidFill>
                  <a:schemeClr val="tx1"/>
                </a:solidFill>
                <a:latin typeface="Arial" charset="0"/>
                <a:ea typeface="Arial" charset="0"/>
                <a:cs typeface="Arial" charset="0"/>
              </a:rPr>
              <a:pPr algn="ctr"/>
              <a:t>‹Nº›</a:t>
            </a:fld>
            <a:endParaRPr lang="es-ES_tradnl" sz="1200" b="0" i="0" baseline="0" noProof="0" dirty="0">
              <a:solidFill>
                <a:schemeClr val="tx1"/>
              </a:solidFill>
              <a:latin typeface="Arial" charset="0"/>
              <a:ea typeface="Arial" charset="0"/>
              <a:cs typeface="Arial" charset="0"/>
            </a:endParaRPr>
          </a:p>
        </p:txBody>
      </p:sp>
      <p:pic>
        <p:nvPicPr>
          <p:cNvPr id="9" name="Imagen 8"/>
          <p:cNvPicPr>
            <a:picLocks noChangeAspect="1"/>
          </p:cNvPicPr>
          <p:nvPr userDrawn="1"/>
        </p:nvPicPr>
        <p:blipFill>
          <a:blip r:embed="rId2"/>
          <a:stretch>
            <a:fillRect/>
          </a:stretch>
        </p:blipFill>
        <p:spPr>
          <a:xfrm>
            <a:off x="540000" y="540000"/>
            <a:ext cx="432000" cy="432000"/>
          </a:xfrm>
          <a:prstGeom prst="rect">
            <a:avLst/>
          </a:prstGeom>
        </p:spPr>
      </p:pic>
    </p:spTree>
    <p:extLst>
      <p:ext uri="{BB962C8B-B14F-4D97-AF65-F5344CB8AC3E}">
        <p14:creationId xmlns:p14="http://schemas.microsoft.com/office/powerpoint/2010/main" val="4923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umeraciones gigant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0" i="0" baseline="0" smtClean="0">
                <a:solidFill>
                  <a:schemeClr val="tx1"/>
                </a:solidFill>
                <a:latin typeface="Arial" charset="0"/>
                <a:ea typeface="Arial" charset="0"/>
                <a:cs typeface="Arial" charset="0"/>
              </a:rPr>
              <a:pPr algn="ctr"/>
              <a:t>‹Nº›</a:t>
            </a:fld>
            <a:endParaRPr lang="en-US" sz="1200" b="0" i="0" baseline="0" dirty="0">
              <a:solidFill>
                <a:schemeClr val="tx1"/>
              </a:solidFill>
              <a:latin typeface="Arial" charset="0"/>
              <a:ea typeface="Arial" charset="0"/>
              <a:cs typeface="Arial" charset="0"/>
            </a:endParaRPr>
          </a:p>
        </p:txBody>
      </p:sp>
      <p:pic>
        <p:nvPicPr>
          <p:cNvPr id="9" name="Imagen 8"/>
          <p:cNvPicPr>
            <a:picLocks noChangeAspect="1"/>
          </p:cNvPicPr>
          <p:nvPr userDrawn="1"/>
        </p:nvPicPr>
        <p:blipFill>
          <a:blip r:embed="rId2"/>
          <a:stretch>
            <a:fillRect/>
          </a:stretch>
        </p:blipFill>
        <p:spPr>
          <a:xfrm>
            <a:off x="540000" y="540000"/>
            <a:ext cx="432000" cy="432000"/>
          </a:xfrm>
          <a:prstGeom prst="rect">
            <a:avLst/>
          </a:prstGeom>
        </p:spPr>
      </p:pic>
      <p:sp>
        <p:nvSpPr>
          <p:cNvPr id="12" name="Text Placeholder 7"/>
          <p:cNvSpPr>
            <a:spLocks noGrp="1"/>
          </p:cNvSpPr>
          <p:nvPr>
            <p:ph type="body" sz="quarter" idx="10" hasCustomPrompt="1"/>
          </p:nvPr>
        </p:nvSpPr>
        <p:spPr>
          <a:xfrm>
            <a:off x="0" y="1080000"/>
            <a:ext cx="6121101" cy="5778000"/>
          </a:xfrm>
          <a:prstGeom prst="rect">
            <a:avLst/>
          </a:prstGeom>
        </p:spPr>
        <p:txBody>
          <a:bodyPr lIns="0" tIns="36000" rIns="0" bIns="36000" anchor="ctr" anchorCtr="0">
            <a:normAutofit/>
          </a:bodyPr>
          <a:lstStyle>
            <a:lvl1pPr marL="0" indent="0" algn="ctr">
              <a:buNone/>
              <a:defRPr sz="40000" b="1" i="0" baseline="0">
                <a:solidFill>
                  <a:schemeClr val="bg2"/>
                </a:solidFill>
                <a:latin typeface="arial" charset="0"/>
                <a:ea typeface="Arial" charset="0"/>
                <a:cs typeface="Arial" charset="0"/>
              </a:defRPr>
            </a:lvl1pPr>
            <a:lvl2pPr marL="457200" indent="0">
              <a:buNone/>
              <a:defRPr/>
            </a:lvl2pPr>
          </a:lstStyle>
          <a:p>
            <a:pPr lvl="0"/>
            <a:r>
              <a:rPr lang="es-ES_tradnl" noProof="0" dirty="0"/>
              <a:t>Nº</a:t>
            </a:r>
          </a:p>
        </p:txBody>
      </p:sp>
    </p:spTree>
    <p:extLst>
      <p:ext uri="{BB962C8B-B14F-4D97-AF65-F5344CB8AC3E}">
        <p14:creationId xmlns:p14="http://schemas.microsoft.com/office/powerpoint/2010/main" val="8990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folio imágenes 3">
    <p:spTree>
      <p:nvGrpSpPr>
        <p:cNvPr id="1" name=""/>
        <p:cNvGrpSpPr/>
        <p:nvPr/>
      </p:nvGrpSpPr>
      <p:grpSpPr>
        <a:xfrm>
          <a:off x="0" y="0"/>
          <a:ext cx="0" cy="0"/>
          <a:chOff x="0" y="0"/>
          <a:chExt cx="0" cy="0"/>
        </a:xfrm>
      </p:grpSpPr>
      <p:sp>
        <p:nvSpPr>
          <p:cNvPr id="9"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0" i="0" baseline="0" smtClean="0">
                <a:solidFill>
                  <a:schemeClr val="tx1"/>
                </a:solidFill>
                <a:latin typeface="Arial" charset="0"/>
                <a:ea typeface="Arial" charset="0"/>
                <a:cs typeface="Arial" charset="0"/>
              </a:rPr>
              <a:pPr algn="ctr"/>
              <a:t>‹Nº›</a:t>
            </a:fld>
            <a:endParaRPr lang="en-US" sz="1200" b="0" i="0" baseline="0" dirty="0">
              <a:solidFill>
                <a:schemeClr val="tx1"/>
              </a:solidFill>
              <a:latin typeface="Arial" charset="0"/>
              <a:ea typeface="Arial" charset="0"/>
              <a:cs typeface="Arial" charset="0"/>
            </a:endParaRPr>
          </a:p>
        </p:txBody>
      </p:sp>
      <p:pic>
        <p:nvPicPr>
          <p:cNvPr id="10" name="Imagen 9"/>
          <p:cNvPicPr>
            <a:picLocks noChangeAspect="1"/>
          </p:cNvPicPr>
          <p:nvPr userDrawn="1"/>
        </p:nvPicPr>
        <p:blipFill>
          <a:blip r:embed="rId2"/>
          <a:stretch>
            <a:fillRect/>
          </a:stretch>
        </p:blipFill>
        <p:spPr>
          <a:xfrm>
            <a:off x="540000" y="540000"/>
            <a:ext cx="432000" cy="432000"/>
          </a:xfrm>
          <a:prstGeom prst="rect">
            <a:avLst/>
          </a:prstGeom>
        </p:spPr>
      </p:pic>
      <p:sp>
        <p:nvSpPr>
          <p:cNvPr id="11" name="Title 5"/>
          <p:cNvSpPr>
            <a:spLocks noGrp="1"/>
          </p:cNvSpPr>
          <p:nvPr>
            <p:ph type="title" hasCustomPrompt="1"/>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_tradnl" noProof="0" dirty="0"/>
              <a:t>Haga clic para editar el título</a:t>
            </a:r>
          </a:p>
        </p:txBody>
      </p:sp>
      <p:sp>
        <p:nvSpPr>
          <p:cNvPr id="12" name="Text Placeholder 7"/>
          <p:cNvSpPr>
            <a:spLocks noGrp="1"/>
          </p:cNvSpPr>
          <p:nvPr>
            <p:ph type="body" sz="quarter" idx="10" hasCustomPrompt="1"/>
          </p:nvPr>
        </p:nvSpPr>
        <p:spPr>
          <a:xfrm>
            <a:off x="1224000" y="1079998"/>
            <a:ext cx="9720000" cy="720000"/>
          </a:xfrm>
          <a:prstGeom prst="rect">
            <a:avLst/>
          </a:prstGeom>
        </p:spPr>
        <p:txBody>
          <a:bodyPr lIns="0" tIns="36000" rIns="0" bIns="36000"/>
          <a:lstStyle>
            <a:lvl1pPr marL="0" indent="0">
              <a:buNone/>
              <a:defRPr sz="1600" b="1" i="0" baseline="0">
                <a:solidFill>
                  <a:schemeClr val="tx1">
                    <a:alpha val="50000"/>
                  </a:schemeClr>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a:t>
            </a:r>
          </a:p>
        </p:txBody>
      </p:sp>
      <p:sp>
        <p:nvSpPr>
          <p:cNvPr id="21" name="Picture Placeholder 2"/>
          <p:cNvSpPr>
            <a:spLocks noGrp="1"/>
          </p:cNvSpPr>
          <p:nvPr>
            <p:ph type="pic" sz="quarter" idx="15" hasCustomPrompt="1"/>
          </p:nvPr>
        </p:nvSpPr>
        <p:spPr>
          <a:xfrm rot="20881404">
            <a:off x="997910" y="1891462"/>
            <a:ext cx="2502855" cy="1774223"/>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22" name="Picture Placeholder 2"/>
          <p:cNvSpPr>
            <a:spLocks noGrp="1"/>
          </p:cNvSpPr>
          <p:nvPr>
            <p:ph type="pic" sz="quarter" idx="16" hasCustomPrompt="1"/>
          </p:nvPr>
        </p:nvSpPr>
        <p:spPr>
          <a:xfrm>
            <a:off x="4090728" y="1657526"/>
            <a:ext cx="2479406" cy="177245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23" name="Picture Placeholder 2"/>
          <p:cNvSpPr>
            <a:spLocks noGrp="1"/>
          </p:cNvSpPr>
          <p:nvPr>
            <p:ph type="pic" sz="quarter" idx="17" hasCustomPrompt="1"/>
          </p:nvPr>
        </p:nvSpPr>
        <p:spPr>
          <a:xfrm rot="21411138">
            <a:off x="1088080" y="4264977"/>
            <a:ext cx="2478118" cy="1761079"/>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24" name="Picture Placeholder 2"/>
          <p:cNvSpPr>
            <a:spLocks noGrp="1"/>
          </p:cNvSpPr>
          <p:nvPr>
            <p:ph type="pic" sz="quarter" idx="18" hasCustomPrompt="1"/>
          </p:nvPr>
        </p:nvSpPr>
        <p:spPr>
          <a:xfrm rot="364430">
            <a:off x="4287380" y="4058949"/>
            <a:ext cx="2470800" cy="1752285"/>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Tree>
    <p:extLst>
      <p:ext uri="{BB962C8B-B14F-4D97-AF65-F5344CB8AC3E}">
        <p14:creationId xmlns:p14="http://schemas.microsoft.com/office/powerpoint/2010/main" val="212743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inal">
    <p:spTree>
      <p:nvGrpSpPr>
        <p:cNvPr id="1" name=""/>
        <p:cNvGrpSpPr/>
        <p:nvPr/>
      </p:nvGrpSpPr>
      <p:grpSpPr>
        <a:xfrm>
          <a:off x="0" y="0"/>
          <a:ext cx="0" cy="0"/>
          <a:chOff x="0" y="0"/>
          <a:chExt cx="0" cy="0"/>
        </a:xfrm>
      </p:grpSpPr>
      <p:sp>
        <p:nvSpPr>
          <p:cNvPr id="6" name="Rectángulo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Arial" charset="0"/>
            </a:endParaRPr>
          </a:p>
        </p:txBody>
      </p:sp>
      <p:pic>
        <p:nvPicPr>
          <p:cNvPr id="7" name="Imagen 6"/>
          <p:cNvPicPr>
            <a:picLocks noChangeAspect="1"/>
          </p:cNvPicPr>
          <p:nvPr userDrawn="1"/>
        </p:nvPicPr>
        <p:blipFill>
          <a:blip r:embed="rId2"/>
          <a:stretch>
            <a:fillRect/>
          </a:stretch>
        </p:blipFill>
        <p:spPr>
          <a:xfrm>
            <a:off x="8580965" y="5348514"/>
            <a:ext cx="2940357" cy="705686"/>
          </a:xfrm>
          <a:prstGeom prst="rect">
            <a:avLst/>
          </a:prstGeom>
        </p:spPr>
      </p:pic>
    </p:spTree>
    <p:extLst>
      <p:ext uri="{BB962C8B-B14F-4D97-AF65-F5344CB8AC3E}">
        <p14:creationId xmlns:p14="http://schemas.microsoft.com/office/powerpoint/2010/main" val="209942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0" i="0" baseline="0" smtClean="0">
                <a:solidFill>
                  <a:schemeClr val="tx1"/>
                </a:solidFill>
                <a:latin typeface="Arial" charset="0"/>
                <a:ea typeface="Arial" charset="0"/>
                <a:cs typeface="Arial" charset="0"/>
              </a:rPr>
              <a:pPr algn="ctr"/>
              <a:t>‹Nº›</a:t>
            </a:fld>
            <a:endParaRPr lang="en-US" sz="1200" b="0" i="0" baseline="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50332009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787" r:id="rId3"/>
    <p:sldLayoutId id="2147483850" r:id="rId4"/>
    <p:sldLayoutId id="2147483851" r:id="rId5"/>
    <p:sldLayoutId id="2147483852" r:id="rId6"/>
    <p:sldLayoutId id="2147483795" r:id="rId7"/>
  </p:sldLayoutIdLst>
  <p:txStyles>
    <p:titleStyle>
      <a:lvl1pPr algn="l" defTabSz="914400" rtl="0" eaLnBrk="1" latinLnBrk="0" hangingPunct="1">
        <a:lnSpc>
          <a:spcPct val="90000"/>
        </a:lnSpc>
        <a:spcBef>
          <a:spcPct val="0"/>
        </a:spcBef>
        <a:buNone/>
        <a:defRPr sz="4000" b="1" i="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45000" b="-45000"/>
          </a:stretch>
        </a:blipFill>
        <a:effectLst/>
      </p:bgPr>
    </p:bg>
    <p:spTree>
      <p:nvGrpSpPr>
        <p:cNvPr id="1" name=""/>
        <p:cNvGrpSpPr/>
        <p:nvPr/>
      </p:nvGrpSpPr>
      <p:grpSpPr>
        <a:xfrm>
          <a:off x="0" y="0"/>
          <a:ext cx="0" cy="0"/>
          <a:chOff x="0" y="0"/>
          <a:chExt cx="0" cy="0"/>
        </a:xfrm>
      </p:grpSpPr>
      <p:sp>
        <p:nvSpPr>
          <p:cNvPr id="4" name="Rectangle 2"/>
          <p:cNvSpPr txBox="1">
            <a:spLocks/>
          </p:cNvSpPr>
          <p:nvPr/>
        </p:nvSpPr>
        <p:spPr bwMode="auto">
          <a:xfrm>
            <a:off x="1469877" y="3016862"/>
            <a:ext cx="8451790" cy="1124316"/>
          </a:xfrm>
          <a:prstGeom prst="rect">
            <a:avLst/>
          </a:prstGeom>
        </p:spPr>
        <p:txBody>
          <a:bodyPr wrap="square" numCol="1" anchorCtr="0" compatLnSpc="1">
            <a:prstTxWarp prst="textNoShape">
              <a:avLst/>
            </a:prstTxWarp>
          </a:bodyPr>
          <a:lstStyle>
            <a:lvl1pPr algn="l" defTabSz="914400" rtl="0" eaLnBrk="1" latinLnBrk="0" hangingPunct="1">
              <a:lnSpc>
                <a:spcPct val="90000"/>
              </a:lnSpc>
              <a:spcBef>
                <a:spcPct val="0"/>
              </a:spcBef>
              <a:buNone/>
              <a:defRPr sz="4000" b="1" i="0" kern="1200" baseline="0">
                <a:solidFill>
                  <a:schemeClr val="accent1"/>
                </a:solidFill>
                <a:latin typeface="+mj-lt"/>
                <a:ea typeface="+mj-ea"/>
                <a:cs typeface="+mj-cs"/>
              </a:defRPr>
            </a:lvl1pPr>
          </a:lstStyle>
          <a:p>
            <a:pPr algn="ctr">
              <a:defRPr/>
            </a:pPr>
            <a:r>
              <a:rPr lang="es-ES_tradnl" sz="3200" dirty="0">
                <a:solidFill>
                  <a:schemeClr val="bg1"/>
                </a:solidFill>
                <a:latin typeface="Arial" charset="0"/>
              </a:rPr>
              <a:t>VACUNACIÓN FRENTE A COVID Y GRIPE</a:t>
            </a:r>
            <a:br>
              <a:rPr lang="es-ES_tradnl" sz="3200" dirty="0">
                <a:solidFill>
                  <a:schemeClr val="bg1"/>
                </a:solidFill>
                <a:latin typeface="Arial" charset="0"/>
              </a:rPr>
            </a:br>
            <a:r>
              <a:rPr lang="es-ES_tradnl" sz="3200" dirty="0">
                <a:solidFill>
                  <a:schemeClr val="bg1"/>
                </a:solidFill>
                <a:latin typeface="Arial" charset="0"/>
              </a:rPr>
              <a:t>ARAGÓN 2022 - </a:t>
            </a:r>
            <a:r>
              <a:rPr lang="es-ES_tradnl" sz="3200" dirty="0">
                <a:solidFill>
                  <a:srgbClr val="FFFFFF"/>
                </a:solidFill>
                <a:latin typeface="Arial" charset="0"/>
              </a:rPr>
              <a:t>2023</a:t>
            </a:r>
          </a:p>
        </p:txBody>
      </p:sp>
      <p:sp>
        <p:nvSpPr>
          <p:cNvPr id="5" name="Rectangle 3"/>
          <p:cNvSpPr>
            <a:spLocks noChangeArrowheads="1"/>
          </p:cNvSpPr>
          <p:nvPr/>
        </p:nvSpPr>
        <p:spPr bwMode="auto">
          <a:xfrm>
            <a:off x="4411619" y="3949179"/>
            <a:ext cx="3246403" cy="707886"/>
          </a:xfrm>
          <a:prstGeom prst="rect">
            <a:avLst/>
          </a:prstGeom>
          <a:noFill/>
          <a:ln w="9525">
            <a:noFill/>
            <a:miter lim="800000"/>
            <a:headEnd/>
            <a:tailEnd/>
          </a:ln>
        </p:spPr>
        <p:txBody>
          <a:bodyPr wrap="none">
            <a:spAutoFit/>
          </a:bodyPr>
          <a:lstStyle/>
          <a:p>
            <a:pPr algn="ctr" eaLnBrk="0" hangingPunct="0"/>
            <a:endParaRPr lang="es-ES_tradnl" sz="2000" dirty="0">
              <a:solidFill>
                <a:schemeClr val="bg1"/>
              </a:solidFill>
            </a:endParaRPr>
          </a:p>
          <a:p>
            <a:pPr algn="ctr" eaLnBrk="0" hangingPunct="0"/>
            <a:r>
              <a:rPr lang="es-ES_tradnl" sz="2000" dirty="0">
                <a:solidFill>
                  <a:srgbClr val="FFFFFF"/>
                </a:solidFill>
              </a:rPr>
              <a:t>19 de septiembre de 2022</a:t>
            </a:r>
            <a:r>
              <a:rPr lang="es-ES_tradnl" sz="2000" dirty="0">
                <a:solidFill>
                  <a:srgbClr val="FFFFFF"/>
                </a:solidFill>
                <a:latin typeface="Arial Black" pitchFamily="34" charset="0"/>
              </a:rPr>
              <a:t> </a:t>
            </a:r>
          </a:p>
        </p:txBody>
      </p:sp>
    </p:spTree>
    <p:extLst>
      <p:ext uri="{BB962C8B-B14F-4D97-AF65-F5344CB8AC3E}">
        <p14:creationId xmlns:p14="http://schemas.microsoft.com/office/powerpoint/2010/main" val="212956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CuadroTexto"/>
          <p:cNvSpPr txBox="1"/>
          <p:nvPr/>
        </p:nvSpPr>
        <p:spPr>
          <a:xfrm>
            <a:off x="1263275" y="506661"/>
            <a:ext cx="9171643" cy="523220"/>
          </a:xfrm>
          <a:prstGeom prst="rect">
            <a:avLst/>
          </a:prstGeom>
          <a:noFill/>
        </p:spPr>
        <p:txBody>
          <a:bodyPr wrap="square" rtlCol="0">
            <a:spAutoFit/>
          </a:bodyPr>
          <a:lstStyle/>
          <a:p>
            <a:r>
              <a:rPr lang="es-ES_tradnl" sz="2800" b="1" dirty="0">
                <a:solidFill>
                  <a:schemeClr val="accent1"/>
                </a:solidFill>
              </a:rPr>
              <a:t>Objetivos de la campaña de vacunación antigripal</a:t>
            </a:r>
            <a:endParaRPr lang="es-ES" sz="2800" b="1" dirty="0">
              <a:solidFill>
                <a:schemeClr val="accent1"/>
              </a:solidFill>
            </a:endParaRPr>
          </a:p>
        </p:txBody>
      </p:sp>
      <p:sp>
        <p:nvSpPr>
          <p:cNvPr id="6" name="CuadroTexto 1"/>
          <p:cNvSpPr txBox="1"/>
          <p:nvPr/>
        </p:nvSpPr>
        <p:spPr>
          <a:xfrm>
            <a:off x="1056249" y="5425185"/>
            <a:ext cx="9397426" cy="707886"/>
          </a:xfrm>
          <a:prstGeom prst="rect">
            <a:avLst/>
          </a:prstGeom>
          <a:noFill/>
        </p:spPr>
        <p:txBody>
          <a:bodyPr wrap="square" rtlCol="0">
            <a:spAutoFit/>
          </a:bodyPr>
          <a:lstStyle/>
          <a:p>
            <a:pPr algn="just"/>
            <a:r>
              <a:rPr lang="es-ES" sz="2000" dirty="0">
                <a:latin typeface="+mj-lt"/>
                <a:ea typeface="Times New Roman" panose="02020603050405020304" pitchFamily="18" charset="0"/>
              </a:rPr>
              <a:t>Se pondrá especial énfasis en la vacunación </a:t>
            </a:r>
            <a:r>
              <a:rPr lang="es-ES" sz="2000" dirty="0" smtClean="0">
                <a:latin typeface="+mj-lt"/>
                <a:ea typeface="Times New Roman" panose="02020603050405020304" pitchFamily="18" charset="0"/>
              </a:rPr>
              <a:t>en </a:t>
            </a:r>
            <a:r>
              <a:rPr lang="es-ES" sz="2000" dirty="0">
                <a:latin typeface="+mj-lt"/>
                <a:ea typeface="Times New Roman" panose="02020603050405020304" pitchFamily="18" charset="0"/>
              </a:rPr>
              <a:t>centros residenciales, en embarazadas y enfermos crónicos, y en el personal sanitario y socio-sanitario</a:t>
            </a:r>
            <a:r>
              <a:rPr lang="es-ES" sz="2000" dirty="0">
                <a:latin typeface="+mj-lt"/>
                <a:cs typeface="Arial" panose="020B0604020202020204" pitchFamily="34" charset="0"/>
              </a:rPr>
              <a:t>.</a:t>
            </a:r>
          </a:p>
        </p:txBody>
      </p:sp>
      <p:sp>
        <p:nvSpPr>
          <p:cNvPr id="2" name="Rectángulo 1"/>
          <p:cNvSpPr/>
          <p:nvPr/>
        </p:nvSpPr>
        <p:spPr>
          <a:xfrm>
            <a:off x="1037493" y="1459997"/>
            <a:ext cx="9661195" cy="4016484"/>
          </a:xfrm>
          <a:prstGeom prst="rect">
            <a:avLst/>
          </a:prstGeom>
        </p:spPr>
        <p:txBody>
          <a:bodyPr wrap="square">
            <a:spAutoFit/>
          </a:bodyPr>
          <a:lstStyle/>
          <a:p>
            <a:pPr algn="just">
              <a:lnSpc>
                <a:spcPct val="150000"/>
              </a:lnSpc>
              <a:spcAft>
                <a:spcPts val="0"/>
              </a:spcAft>
            </a:pPr>
            <a:r>
              <a:rPr lang="es-ES_tradnl" sz="2000" b="1" dirty="0">
                <a:latin typeface="+mj-lt"/>
                <a:ea typeface="Times New Roman" panose="02020603050405020304" pitchFamily="18" charset="0"/>
              </a:rPr>
              <a:t>El objetivo fundamental </a:t>
            </a:r>
            <a:r>
              <a:rPr lang="es-ES_tradnl" sz="2000" dirty="0">
                <a:latin typeface="+mj-lt"/>
                <a:ea typeface="Times New Roman" panose="02020603050405020304" pitchFamily="18" charset="0"/>
              </a:rPr>
              <a:t>es proteger frente a la gripe a las personas con mayor probabilidad de complicaciones por razones de edad o por presentar patologías previas.</a:t>
            </a:r>
            <a:endParaRPr lang="es-ES" sz="2000" dirty="0">
              <a:latin typeface="+mj-lt"/>
              <a:ea typeface="Times New Roman" panose="02020603050405020304" pitchFamily="18" charset="0"/>
            </a:endParaRPr>
          </a:p>
          <a:p>
            <a:pPr algn="just">
              <a:lnSpc>
                <a:spcPct val="150000"/>
              </a:lnSpc>
              <a:spcAft>
                <a:spcPts val="0"/>
              </a:spcAft>
            </a:pPr>
            <a:r>
              <a:rPr lang="es-ES_tradnl" sz="2000" dirty="0">
                <a:latin typeface="+mj-lt"/>
                <a:ea typeface="Times New Roman" panose="02020603050405020304" pitchFamily="18" charset="0"/>
              </a:rPr>
              <a:t> </a:t>
            </a:r>
            <a:r>
              <a:rPr lang="es-ES_tradnl" sz="2000" b="1" dirty="0">
                <a:latin typeface="+mj-lt"/>
                <a:ea typeface="Times New Roman" panose="02020603050405020304" pitchFamily="18" charset="0"/>
              </a:rPr>
              <a:t>Objetivos específicos:</a:t>
            </a:r>
            <a:endParaRPr lang="es-ES" sz="2000" b="1" dirty="0">
              <a:latin typeface="+mj-lt"/>
              <a:ea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s-ES_tradnl" dirty="0">
                <a:latin typeface="+mj-lt"/>
                <a:ea typeface="Times New Roman" panose="02020603050405020304" pitchFamily="18" charset="0"/>
              </a:rPr>
              <a:t> Disminuir la </a:t>
            </a:r>
            <a:r>
              <a:rPr lang="es-ES_tradnl" dirty="0" err="1">
                <a:latin typeface="+mj-lt"/>
                <a:ea typeface="Times New Roman" panose="02020603050405020304" pitchFamily="18" charset="0"/>
              </a:rPr>
              <a:t>morbi</a:t>
            </a:r>
            <a:r>
              <a:rPr lang="es-ES_tradnl" dirty="0">
                <a:latin typeface="+mj-lt"/>
                <a:ea typeface="Times New Roman" panose="02020603050405020304" pitchFamily="18" charset="0"/>
              </a:rPr>
              <a:t>-mortalidad por gripe en Aragón.</a:t>
            </a:r>
            <a:endParaRPr lang="es-ES" dirty="0">
              <a:latin typeface="+mj-lt"/>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S_tradnl" dirty="0">
                <a:latin typeface="+mj-lt"/>
                <a:ea typeface="Times New Roman" panose="02020603050405020304" pitchFamily="18" charset="0"/>
              </a:rPr>
              <a:t>Obtener una cobertura de vacunación en la población de 65 o más años de edad del 75% o superior.</a:t>
            </a:r>
            <a:endParaRPr lang="es-ES" dirty="0">
              <a:latin typeface="+mj-lt"/>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S_tradnl" dirty="0">
                <a:latin typeface="+mj-lt"/>
                <a:ea typeface="Times New Roman" panose="02020603050405020304" pitchFamily="18" charset="0"/>
              </a:rPr>
              <a:t>Obtener una cobertura de vacunación entre los trabajadores sanitarios del 75% o superior.</a:t>
            </a:r>
            <a:endParaRPr lang="es-ES" dirty="0">
              <a:latin typeface="+mj-lt"/>
              <a:ea typeface="Times New Roman" panose="02020603050405020304" pitchFamily="18" charset="0"/>
            </a:endParaRPr>
          </a:p>
        </p:txBody>
      </p:sp>
    </p:spTree>
    <p:extLst>
      <p:ext uri="{BB962C8B-B14F-4D97-AF65-F5344CB8AC3E}">
        <p14:creationId xmlns:p14="http://schemas.microsoft.com/office/powerpoint/2010/main" val="407650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2580" y="757808"/>
            <a:ext cx="8234947" cy="523220"/>
          </a:xfrm>
          <a:prstGeom prst="rect">
            <a:avLst/>
          </a:prstGeom>
        </p:spPr>
        <p:txBody>
          <a:bodyPr wrap="none">
            <a:spAutoFit/>
          </a:bodyPr>
          <a:lstStyle/>
          <a:p>
            <a:r>
              <a:rPr lang="es-ES_tradnl" sz="2800" b="1" dirty="0" smtClean="0">
                <a:solidFill>
                  <a:schemeClr val="accent1"/>
                </a:solidFill>
              </a:rPr>
              <a:t>Objetivo </a:t>
            </a:r>
            <a:r>
              <a:rPr lang="es-ES_tradnl" sz="2800" b="1" dirty="0">
                <a:solidFill>
                  <a:schemeClr val="accent1"/>
                </a:solidFill>
              </a:rPr>
              <a:t>de la campaña de vacunación </a:t>
            </a:r>
            <a:r>
              <a:rPr lang="es-ES_tradnl" sz="2800" b="1" dirty="0" smtClean="0">
                <a:solidFill>
                  <a:schemeClr val="accent1"/>
                </a:solidFill>
              </a:rPr>
              <a:t>COVID</a:t>
            </a:r>
            <a:endParaRPr lang="es-ES" sz="2800" b="1" dirty="0">
              <a:solidFill>
                <a:schemeClr val="accent1"/>
              </a:solidFill>
            </a:endParaRPr>
          </a:p>
        </p:txBody>
      </p:sp>
      <p:sp>
        <p:nvSpPr>
          <p:cNvPr id="3" name="Rectángulo 2"/>
          <p:cNvSpPr/>
          <p:nvPr/>
        </p:nvSpPr>
        <p:spPr>
          <a:xfrm>
            <a:off x="1656534" y="2527484"/>
            <a:ext cx="8823158" cy="1938992"/>
          </a:xfrm>
          <a:prstGeom prst="rect">
            <a:avLst/>
          </a:prstGeom>
        </p:spPr>
        <p:txBody>
          <a:bodyPr wrap="square">
            <a:spAutoFit/>
          </a:bodyPr>
          <a:lstStyle/>
          <a:p>
            <a:pPr algn="just">
              <a:lnSpc>
                <a:spcPct val="150000"/>
              </a:lnSpc>
            </a:pPr>
            <a:r>
              <a:rPr lang="es-ES" sz="2000" dirty="0" smtClean="0">
                <a:solidFill>
                  <a:srgbClr val="000000"/>
                </a:solidFill>
              </a:rPr>
              <a:t>Lograr </a:t>
            </a:r>
            <a:r>
              <a:rPr lang="es-ES" sz="2000" dirty="0">
                <a:solidFill>
                  <a:srgbClr val="000000"/>
                </a:solidFill>
              </a:rPr>
              <a:t>una alta cobertura en los grupos más vulnerables, independientemente de su historial de infección, ya que las dosis de recuerdo están asociadas con una mayor protección contra la variante </a:t>
            </a:r>
            <a:r>
              <a:rPr lang="es-ES" sz="2000" dirty="0" err="1">
                <a:solidFill>
                  <a:srgbClr val="000000"/>
                </a:solidFill>
              </a:rPr>
              <a:t>ómicron</a:t>
            </a:r>
            <a:r>
              <a:rPr lang="es-ES" sz="2000" dirty="0">
                <a:solidFill>
                  <a:srgbClr val="000000"/>
                </a:solidFill>
              </a:rPr>
              <a:t> y algunas de sus </a:t>
            </a:r>
            <a:r>
              <a:rPr lang="es-ES" sz="2000" dirty="0" err="1" smtClean="0">
                <a:solidFill>
                  <a:srgbClr val="000000"/>
                </a:solidFill>
              </a:rPr>
              <a:t>subvariantes</a:t>
            </a:r>
            <a:r>
              <a:rPr lang="es-ES" sz="2000" dirty="0" smtClean="0">
                <a:solidFill>
                  <a:srgbClr val="000000"/>
                </a:solidFill>
              </a:rPr>
              <a:t>. </a:t>
            </a:r>
            <a:endParaRPr lang="es-ES" sz="2000" dirty="0"/>
          </a:p>
        </p:txBody>
      </p:sp>
    </p:spTree>
    <p:extLst>
      <p:ext uri="{BB962C8B-B14F-4D97-AF65-F5344CB8AC3E}">
        <p14:creationId xmlns:p14="http://schemas.microsoft.com/office/powerpoint/2010/main" val="1322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968187" y="508143"/>
            <a:ext cx="10515599" cy="523220"/>
          </a:xfrm>
          <a:prstGeom prst="rect">
            <a:avLst/>
          </a:prstGeom>
          <a:noFill/>
        </p:spPr>
        <p:txBody>
          <a:bodyPr wrap="square" rtlCol="0">
            <a:spAutoFit/>
          </a:bodyPr>
          <a:lstStyle/>
          <a:p>
            <a:pPr algn="ctr"/>
            <a:r>
              <a:rPr lang="es-ES_tradnl" sz="2800" b="1" dirty="0">
                <a:solidFill>
                  <a:schemeClr val="accent1"/>
                </a:solidFill>
              </a:rPr>
              <a:t>Grupos para la vacunación antigripal (I)</a:t>
            </a:r>
            <a:endParaRPr lang="es-ES" sz="2800" b="1" dirty="0">
              <a:solidFill>
                <a:schemeClr val="accent1"/>
              </a:solidFill>
            </a:endParaRPr>
          </a:p>
        </p:txBody>
      </p:sp>
      <p:sp>
        <p:nvSpPr>
          <p:cNvPr id="2" name="Rectángulo 1"/>
          <p:cNvSpPr/>
          <p:nvPr/>
        </p:nvSpPr>
        <p:spPr>
          <a:xfrm>
            <a:off x="968186" y="1383047"/>
            <a:ext cx="10409059" cy="5176866"/>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pPr>
            <a:r>
              <a:rPr lang="es-ES" b="1" dirty="0">
                <a:latin typeface="Arial" panose="020B0604020202020204" pitchFamily="34" charset="0"/>
                <a:ea typeface="Calibri" panose="020F0502020204030204" pitchFamily="34" charset="0"/>
                <a:cs typeface="Times New Roman" panose="02020603050405020304" pitchFamily="18" charset="0"/>
              </a:rPr>
              <a:t>Grupo 1. </a:t>
            </a:r>
            <a:r>
              <a:rPr lang="es-ES" dirty="0">
                <a:solidFill>
                  <a:srgbClr val="000000"/>
                </a:solidFill>
                <a:latin typeface="Arial" panose="020B0604020202020204" pitchFamily="34" charset="0"/>
                <a:cs typeface="Times New Roman" panose="02020603050405020304" pitchFamily="18" charset="0"/>
              </a:rPr>
              <a:t>Personas mayores, preferentemente a partir de los 65 años de edad. Se hará especial énfasis en aquellas personas que conviven en instituciones cerradas </a:t>
            </a:r>
            <a:r>
              <a:rPr lang="es-ES_tradnl" dirty="0">
                <a:solidFill>
                  <a:srgbClr val="000000"/>
                </a:solidFill>
                <a:latin typeface="Arial" panose="020B0604020202020204" pitchFamily="34" charset="0"/>
                <a:cs typeface="Times New Roman" panose="02020603050405020304" pitchFamily="18" charset="0"/>
              </a:rPr>
              <a:t> </a:t>
            </a:r>
          </a:p>
          <a:p>
            <a:pPr marL="342900" lvl="0" indent="-342900" algn="just">
              <a:lnSpc>
                <a:spcPct val="150000"/>
              </a:lnSpc>
              <a:spcAft>
                <a:spcPts val="0"/>
              </a:spcAft>
              <a:buFont typeface="Wingdings" panose="05000000000000000000" pitchFamily="2" charset="2"/>
              <a:buChar char=""/>
            </a:pPr>
            <a:endParaRPr lang="es-ES" sz="1400" dirty="0">
              <a:solidFill>
                <a:srgbClr val="000000"/>
              </a:solidFill>
              <a:latin typeface="Arial" panose="020B060402020202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b="1" dirty="0">
                <a:latin typeface="+mj-lt"/>
                <a:ea typeface="Calibri" panose="020F0502020204030204" pitchFamily="34" charset="0"/>
                <a:cs typeface="Times New Roman" panose="02020603050405020304" pitchFamily="18" charset="0"/>
              </a:rPr>
              <a:t>Grupo 2. </a:t>
            </a:r>
            <a:r>
              <a:rPr lang="es-ES" dirty="0">
                <a:solidFill>
                  <a:srgbClr val="000000"/>
                </a:solidFill>
                <a:latin typeface="+mj-lt"/>
                <a:ea typeface="Calibri" panose="020F0502020204030204" pitchFamily="34" charset="0"/>
                <a:cs typeface="Times New Roman" panose="02020603050405020304" pitchFamily="18" charset="0"/>
              </a:rPr>
              <a:t>Personas menores de 65 años con alto riesgo de complicaciones derivadas de la gripe:</a:t>
            </a:r>
            <a:endParaRPr lang="es-ES" dirty="0">
              <a:latin typeface="+mj-lt"/>
              <a:ea typeface="Calibri" panose="020F0502020204030204" pitchFamily="34" charset="0"/>
              <a:cs typeface="Times New Roman" panose="02020603050405020304" pitchFamily="18" charset="0"/>
            </a:endParaRPr>
          </a:p>
          <a:p>
            <a:pPr marL="742950" indent="-285750">
              <a:lnSpc>
                <a:spcPct val="150000"/>
              </a:lnSpc>
              <a:spcAft>
                <a:spcPts val="0"/>
              </a:spcAft>
              <a:buFont typeface="Arial" panose="020B0604020202020204" pitchFamily="34" charset="0"/>
              <a:buChar char="•"/>
            </a:pPr>
            <a:r>
              <a:rPr lang="es-ES" sz="1400" b="1" dirty="0">
                <a:solidFill>
                  <a:srgbClr val="000000"/>
                </a:solidFill>
                <a:latin typeface="+mj-lt"/>
                <a:ea typeface="Calibri" panose="020F0502020204030204" pitchFamily="34" charset="0"/>
                <a:cs typeface="Times New Roman" panose="02020603050405020304" pitchFamily="18" charset="0"/>
              </a:rPr>
              <a:t> </a:t>
            </a:r>
            <a:r>
              <a:rPr lang="es-ES" sz="1400" dirty="0">
                <a:solidFill>
                  <a:srgbClr val="000000"/>
                </a:solidFill>
                <a:latin typeface="+mj-lt"/>
                <a:ea typeface="Calibri" panose="020F0502020204030204" pitchFamily="34" charset="0"/>
                <a:cs typeface="Times New Roman" panose="02020603050405020304" pitchFamily="18" charset="0"/>
              </a:rPr>
              <a:t>Menores (a partir de los 6 meses) y adultos con enfermedades crónicas cardiovasculares, neurológicas o respiratorias (incluyendo displasia bronco-pulmonar, fibrosis quística y asma).</a:t>
            </a:r>
            <a:endParaRPr lang="es-ES" sz="1400" dirty="0">
              <a:latin typeface="+mj-lt"/>
              <a:ea typeface="Calibri" panose="020F0502020204030204" pitchFamily="34" charset="0"/>
              <a:cs typeface="Times New Roman" panose="02020603050405020304" pitchFamily="18" charset="0"/>
            </a:endParaRPr>
          </a:p>
          <a:p>
            <a:pPr marL="800100" lvl="1" indent="-342900" algn="just">
              <a:lnSpc>
                <a:spcPct val="150000"/>
              </a:lnSpc>
              <a:buFont typeface="Arial" panose="020B0604020202020204" pitchFamily="34" charset="0"/>
              <a:buChar char="•"/>
            </a:pPr>
            <a:r>
              <a:rPr lang="es-ES" sz="1400" dirty="0">
                <a:solidFill>
                  <a:srgbClr val="000000"/>
                </a:solidFill>
                <a:latin typeface="+mj-lt"/>
                <a:ea typeface="Calibri" panose="020F0502020204030204" pitchFamily="34" charset="0"/>
                <a:cs typeface="Times New Roman" panose="02020603050405020304" pitchFamily="18" charset="0"/>
              </a:rPr>
              <a:t>Menores (a partir de los 6 meses) y adultos con: </a:t>
            </a:r>
            <a:r>
              <a:rPr lang="es-ES" sz="1400" dirty="0">
                <a:solidFill>
                  <a:srgbClr val="000000"/>
                </a:solidFill>
                <a:latin typeface="+mj-lt"/>
                <a:ea typeface="Times New Roman" panose="02020603050405020304" pitchFamily="18" charset="0"/>
                <a:cs typeface="Times New Roman" panose="02020603050405020304" pitchFamily="18" charset="0"/>
              </a:rPr>
              <a:t>Diabetes, Obesidad mórbida, Enfermedad renal crónica, Hemoglobinopatías y anemias, Hemofilia, Asplenia, Enfermedad hepática crónica, Enfermedades neuromusculares graves, Inmunosupresión, Cáncer y hemopatías malignas, Implante coclear, Fístula de LCR, Enfermedad celíaca, Enfermedad inflamatoria crónica, </a:t>
            </a:r>
            <a:r>
              <a:rPr lang="es-ES" sz="1400" dirty="0">
                <a:latin typeface="+mj-lt"/>
                <a:ea typeface="Times New Roman" panose="02020603050405020304" pitchFamily="18" charset="0"/>
                <a:cs typeface="Times New Roman" panose="02020603050405020304" pitchFamily="18" charset="0"/>
              </a:rPr>
              <a:t>artropatías inflamatorias, </a:t>
            </a:r>
            <a:r>
              <a:rPr lang="es-ES" sz="1400" dirty="0">
                <a:solidFill>
                  <a:srgbClr val="000000"/>
                </a:solidFill>
                <a:latin typeface="+mj-lt"/>
                <a:ea typeface="Times New Roman" panose="02020603050405020304" pitchFamily="18" charset="0"/>
                <a:cs typeface="Times New Roman" panose="02020603050405020304" pitchFamily="18" charset="0"/>
              </a:rPr>
              <a:t>Trastornos que conllevan disfunción cognitiva.</a:t>
            </a:r>
            <a:endParaRPr lang="es-ES" sz="1400" dirty="0">
              <a:latin typeface="+mj-lt"/>
              <a:ea typeface="Times New Roman" panose="02020603050405020304" pitchFamily="18" charset="0"/>
              <a:cs typeface="Times New Roman" panose="02020603050405020304" pitchFamily="18" charset="0"/>
            </a:endParaRPr>
          </a:p>
          <a:p>
            <a:pPr marL="809625" lvl="0" indent="-342900" algn="just">
              <a:lnSpc>
                <a:spcPct val="150000"/>
              </a:lnSpc>
              <a:spcAft>
                <a:spcPts val="0"/>
              </a:spcAft>
              <a:buFont typeface="Arial" panose="020B0604020202020204" pitchFamily="34" charset="0"/>
              <a:buChar char="•"/>
            </a:pPr>
            <a:r>
              <a:rPr lang="es-ES" sz="1400" dirty="0">
                <a:latin typeface="+mj-lt"/>
                <a:ea typeface="Calibri" panose="020F0502020204030204" pitchFamily="34" charset="0"/>
                <a:cs typeface="Times New Roman" panose="02020603050405020304" pitchFamily="18" charset="0"/>
              </a:rPr>
              <a:t>Personas institucionalizadas en residencias o centros de atención a crónicos.</a:t>
            </a:r>
          </a:p>
          <a:p>
            <a:pPr marL="809625" lvl="0" indent="-342900" algn="just">
              <a:lnSpc>
                <a:spcPct val="150000"/>
              </a:lnSpc>
              <a:spcAft>
                <a:spcPts val="0"/>
              </a:spcAft>
              <a:buFont typeface="Arial" panose="020B0604020202020204" pitchFamily="34" charset="0"/>
              <a:buChar char="•"/>
            </a:pPr>
            <a:r>
              <a:rPr lang="es-ES" sz="1400" dirty="0">
                <a:solidFill>
                  <a:srgbClr val="000000"/>
                </a:solidFill>
                <a:latin typeface="+mj-lt"/>
                <a:ea typeface="Calibri" panose="020F0502020204030204" pitchFamily="34" charset="0"/>
                <a:cs typeface="Times New Roman" panose="02020603050405020304" pitchFamily="18" charset="0"/>
              </a:rPr>
              <a:t>Menores entre 6 meses y 18 años de edad, en tratamiento prolongado con ácido acetilsalicílico.</a:t>
            </a:r>
            <a:endParaRPr lang="es-ES" sz="1400" dirty="0">
              <a:latin typeface="+mj-lt"/>
              <a:ea typeface="Calibri" panose="020F0502020204030204" pitchFamily="34" charset="0"/>
              <a:cs typeface="Times New Roman" panose="02020603050405020304" pitchFamily="18" charset="0"/>
            </a:endParaRPr>
          </a:p>
          <a:p>
            <a:pPr marL="809625" lvl="0" indent="-342900" algn="just">
              <a:lnSpc>
                <a:spcPct val="150000"/>
              </a:lnSpc>
              <a:spcAft>
                <a:spcPts val="0"/>
              </a:spcAft>
              <a:buFont typeface="Arial" panose="020B0604020202020204" pitchFamily="34" charset="0"/>
              <a:buChar char="•"/>
            </a:pPr>
            <a:r>
              <a:rPr lang="es-ES" sz="1400" dirty="0">
                <a:solidFill>
                  <a:srgbClr val="000000"/>
                </a:solidFill>
                <a:latin typeface="+mj-lt"/>
                <a:ea typeface="Calibri" panose="020F0502020204030204" pitchFamily="34" charset="0"/>
                <a:cs typeface="Times New Roman" panose="02020603050405020304" pitchFamily="18" charset="0"/>
              </a:rPr>
              <a:t>Mujeres embarazadas en cualquier trimestre de </a:t>
            </a:r>
            <a:r>
              <a:rPr lang="es-ES" sz="1400" dirty="0">
                <a:latin typeface="+mj-lt"/>
                <a:ea typeface="Calibri" panose="020F0502020204030204" pitchFamily="34" charset="0"/>
                <a:cs typeface="Times New Roman" panose="02020603050405020304" pitchFamily="18" charset="0"/>
              </a:rPr>
              <a:t>gestación y mujeres durante el puerperio.</a:t>
            </a:r>
          </a:p>
          <a:p>
            <a:pPr marL="809625" lvl="0" indent="-342900" algn="just">
              <a:lnSpc>
                <a:spcPct val="150000"/>
              </a:lnSpc>
              <a:spcAft>
                <a:spcPts val="0"/>
              </a:spcAft>
              <a:buFont typeface="Arial" panose="020B0604020202020204" pitchFamily="34" charset="0"/>
              <a:buChar char="•"/>
            </a:pPr>
            <a:r>
              <a:rPr lang="es-ES" sz="1400" dirty="0">
                <a:latin typeface="+mj-lt"/>
                <a:ea typeface="Calibri" panose="020F0502020204030204" pitchFamily="34" charset="0"/>
                <a:cs typeface="Times New Roman" panose="02020603050405020304" pitchFamily="18" charset="0"/>
              </a:rPr>
              <a:t>Menores entre los 6 y los 24 meses de edad con antecedentes de prematuridad (nacidos antes de las 32 semanas).</a:t>
            </a:r>
          </a:p>
          <a:p>
            <a:pPr marL="809625" lvl="0" indent="-342900" algn="just">
              <a:lnSpc>
                <a:spcPct val="150000"/>
              </a:lnSpc>
              <a:spcAft>
                <a:spcPts val="0"/>
              </a:spcAft>
              <a:buFont typeface="Arial" panose="020B0604020202020204" pitchFamily="34" charset="0"/>
              <a:buChar char="•"/>
            </a:pPr>
            <a:r>
              <a:rPr lang="es-ES" sz="1400" dirty="0">
                <a:latin typeface="+mj-lt"/>
                <a:ea typeface="Calibri" panose="020F0502020204030204" pitchFamily="34" charset="0"/>
                <a:cs typeface="Times New Roman" panose="02020603050405020304" pitchFamily="18" charset="0"/>
              </a:rPr>
              <a:t>Personas sin hogar.</a:t>
            </a:r>
            <a:endParaRPr lang="es-E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122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30923" y="1250230"/>
            <a:ext cx="10234246" cy="4706609"/>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s-ES" b="1" dirty="0">
                <a:latin typeface="+mj-lt"/>
                <a:ea typeface="Calibri" panose="020F0502020204030204" pitchFamily="34" charset="0"/>
                <a:cs typeface="Times New Roman" panose="02020603050405020304" pitchFamily="18" charset="0"/>
              </a:rPr>
              <a:t>Grupo 3. </a:t>
            </a:r>
            <a:r>
              <a:rPr lang="es-ES" dirty="0">
                <a:latin typeface="+mj-lt"/>
                <a:ea typeface="Calibri" panose="020F0502020204030204" pitchFamily="34" charset="0"/>
                <a:cs typeface="Times New Roman" panose="02020603050405020304" pitchFamily="18" charset="0"/>
              </a:rPr>
              <a:t>Personas que pueden transmitir la gripe a aquellas con alto riesgo de presentar complicaciones:</a:t>
            </a:r>
            <a:r>
              <a:rPr lang="es-ES_tradnl" sz="1400" dirty="0">
                <a:solidFill>
                  <a:srgbClr val="000000"/>
                </a:solidFill>
                <a:latin typeface="Arial" panose="020B0604020202020204" pitchFamily="34" charset="0"/>
                <a:cs typeface="Times New Roman" panose="02020603050405020304" pitchFamily="18" charset="0"/>
              </a:rPr>
              <a:t> </a:t>
            </a:r>
            <a:r>
              <a:rPr lang="es-ES" sz="1400" dirty="0">
                <a:solidFill>
                  <a:srgbClr val="000000"/>
                </a:solidFill>
                <a:latin typeface="Arial" panose="020B0604020202020204" pitchFamily="34" charset="0"/>
                <a:cs typeface="Times New Roman" panose="02020603050405020304" pitchFamily="18" charset="0"/>
              </a:rPr>
              <a:t>Personal de los centros, servicios y establecimientos sanitarios.</a:t>
            </a:r>
          </a:p>
          <a:p>
            <a:pPr marL="720725" lvl="0" indent="-360363" algn="just">
              <a:lnSpc>
                <a:spcPct val="150000"/>
              </a:lnSpc>
              <a:spcAft>
                <a:spcPts val="0"/>
              </a:spcAft>
              <a:buFont typeface="Arial" panose="020B0604020202020204" pitchFamily="34" charset="0"/>
              <a:buChar char="•"/>
            </a:pPr>
            <a:r>
              <a:rPr lang="es-E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Personas que trabajan en instituciones con personas mayores o en centros de atención a enfermos crónicos.</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0725" lvl="0" indent="-360363" algn="just">
              <a:lnSpc>
                <a:spcPct val="150000"/>
              </a:lnSpc>
              <a:spcAft>
                <a:spcPts val="0"/>
              </a:spcAft>
              <a:buFont typeface="Arial" panose="020B0604020202020204" pitchFamily="34" charset="0"/>
              <a:buChar char="•"/>
            </a:pPr>
            <a:r>
              <a:rPr lang="es-E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Personas que proporcionen cuidados domiciliarios a pacientes de alto riesgo o mayores.</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0725" lvl="0" indent="-360363" algn="just">
              <a:lnSpc>
                <a:spcPct val="150000"/>
              </a:lnSpc>
              <a:spcAft>
                <a:spcPts val="0"/>
              </a:spcAft>
              <a:buFont typeface="Arial" panose="020B0604020202020204" pitchFamily="34" charset="0"/>
              <a:buChar char="•"/>
            </a:pPr>
            <a:r>
              <a:rPr lang="es-E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Personas que conviven en el hogar, incluidos los menores a partir de los 6 meses de edad, con otras que pertenecen a los grupos de alto riesgo, por su condición clínica especial (</a:t>
            </a:r>
            <a:r>
              <a:rPr lang="es-ES" sz="1400" spc="-80" dirty="0">
                <a:solidFill>
                  <a:srgbClr val="000000"/>
                </a:solidFill>
                <a:latin typeface="Arial" panose="020B0604020202020204" pitchFamily="34" charset="0"/>
                <a:ea typeface="Calibri" panose="020F0502020204030204" pitchFamily="34" charset="0"/>
                <a:cs typeface="Times New Roman" panose="02020603050405020304" pitchFamily="18" charset="0"/>
              </a:rPr>
              <a:t>citados en el grupo 2</a:t>
            </a:r>
            <a:r>
              <a:rPr lang="es-E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ES" sz="1400" dirty="0">
                <a:latin typeface="Arial" panose="020B0604020202020204" pitchFamily="34" charset="0"/>
                <a:ea typeface="Calibri" panose="020F0502020204030204" pitchFamily="34" charset="0"/>
                <a:cs typeface="Times New Roman" panose="02020603050405020304" pitchFamily="18" charset="0"/>
              </a:rPr>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0725" lvl="0" indent="-360363" algn="just">
              <a:lnSpc>
                <a:spcPct val="150000"/>
              </a:lnSpc>
              <a:spcAft>
                <a:spcPts val="0"/>
              </a:spcAft>
              <a:buFont typeface="Arial" panose="020B0604020202020204" pitchFamily="34" charset="0"/>
              <a:buChar char="•"/>
            </a:pPr>
            <a:r>
              <a:rPr lang="es-E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Estudiantes en prácticas en centros </a:t>
            </a:r>
            <a:r>
              <a:rPr lang="es-ES" sz="1400" dirty="0">
                <a:latin typeface="Arial" panose="020B0604020202020204" pitchFamily="34" charset="0"/>
                <a:ea typeface="Calibri" panose="020F0502020204030204" pitchFamily="34" charset="0"/>
                <a:cs typeface="Times New Roman" panose="02020603050405020304" pitchFamily="18" charset="0"/>
              </a:rPr>
              <a:t>sanitarios y </a:t>
            </a:r>
            <a:r>
              <a:rPr lang="es-ES" sz="1400" dirty="0" err="1">
                <a:latin typeface="Arial" panose="020B0604020202020204" pitchFamily="34" charset="0"/>
                <a:ea typeface="Calibri" panose="020F0502020204030204" pitchFamily="34" charset="0"/>
                <a:cs typeface="Times New Roman" panose="02020603050405020304" pitchFamily="18" charset="0"/>
              </a:rPr>
              <a:t>sociosanitarios</a:t>
            </a:r>
            <a:r>
              <a:rPr lang="es-ES" sz="1400" dirty="0">
                <a:latin typeface="Arial" panose="020B0604020202020204" pitchFamily="34" charset="0"/>
                <a:ea typeface="Calibri" panose="020F0502020204030204" pitchFamily="34" charset="0"/>
                <a:cs typeface="Times New Roman" panose="02020603050405020304" pitchFamily="18" charset="0"/>
              </a:rPr>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221615" algn="just">
              <a:lnSpc>
                <a:spcPct val="150000"/>
              </a:lnSpc>
              <a:spcAft>
                <a:spcPts val="0"/>
              </a:spcAft>
            </a:pPr>
            <a:r>
              <a:rPr lang="es-ES_tradnl" sz="1400" dirty="0">
                <a:latin typeface="Arial" panose="020B0604020202020204" pitchFamily="34" charset="0"/>
                <a:ea typeface="Times New Roman" panose="02020603050405020304" pitchFamily="18" charset="0"/>
              </a:rPr>
              <a:t> </a:t>
            </a:r>
          </a:p>
          <a:p>
            <a:pPr marL="221615" algn="just">
              <a:lnSpc>
                <a:spcPct val="150000"/>
              </a:lnSpc>
              <a:spcAft>
                <a:spcPts val="0"/>
              </a:spcAft>
            </a:pPr>
            <a:endParaRPr lang="es-ES" sz="1400" dirty="0">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s-ES" b="1" dirty="0">
                <a:solidFill>
                  <a:srgbClr val="000000"/>
                </a:solidFill>
                <a:latin typeface="+mj-lt"/>
                <a:ea typeface="Calibri" panose="020F0502020204030204" pitchFamily="34" charset="0"/>
                <a:cs typeface="Times New Roman" panose="02020603050405020304" pitchFamily="18" charset="0"/>
              </a:rPr>
              <a:t>Grupo 4. </a:t>
            </a:r>
            <a:r>
              <a:rPr lang="es-ES" dirty="0">
                <a:solidFill>
                  <a:srgbClr val="000000"/>
                </a:solidFill>
                <a:latin typeface="+mj-lt"/>
                <a:ea typeface="Calibri" panose="020F0502020204030204" pitchFamily="34" charset="0"/>
                <a:cs typeface="Times New Roman" panose="02020603050405020304" pitchFamily="18" charset="0"/>
              </a:rPr>
              <a:t>Otros grupos en los que se recomienda la vacunación:</a:t>
            </a:r>
            <a:endParaRPr lang="es-ES" dirty="0">
              <a:latin typeface="+mj-lt"/>
              <a:ea typeface="Calibri" panose="020F0502020204030204" pitchFamily="34" charset="0"/>
              <a:cs typeface="Times New Roman" panose="02020603050405020304" pitchFamily="18" charset="0"/>
            </a:endParaRPr>
          </a:p>
          <a:p>
            <a:pPr marL="742950" lvl="1" indent="-285750" algn="just">
              <a:lnSpc>
                <a:spcPct val="150000"/>
              </a:lnSpc>
              <a:buFont typeface="Arial" panose="020B0604020202020204" pitchFamily="34" charset="0"/>
              <a:buChar char="•"/>
            </a:pPr>
            <a:r>
              <a:rPr lang="es-E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Personas que trabajan en servicios públicos esenciales como fuerzas y cuerpos de seguridad del Estado (nacional, autonómica o local), bomberos, Servicios de protección civil o personal penitenciario</a:t>
            </a:r>
            <a:r>
              <a:rPr lang="es-ES" sz="1400" dirty="0">
                <a:solidFill>
                  <a:srgbClr val="5B9BD5"/>
                </a:solidFill>
                <a:latin typeface="Arial" panose="020B0604020202020204" pitchFamily="34" charset="0"/>
                <a:ea typeface="Calibri" panose="020F0502020204030204" pitchFamily="34" charset="0"/>
                <a:cs typeface="Times New Roman" panose="02020603050405020304" pitchFamily="18" charset="0"/>
              </a:rPr>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720725" lvl="0" indent="-360363" algn="just">
              <a:lnSpc>
                <a:spcPct val="150000"/>
              </a:lnSpc>
              <a:spcAft>
                <a:spcPts val="0"/>
              </a:spcAft>
              <a:buFont typeface="Arial" panose="020B0604020202020204" pitchFamily="34" charset="0"/>
              <a:buChar char="•"/>
            </a:pPr>
            <a:r>
              <a:rPr lang="es-E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Personas con exposición laboral directa a aves domésticas o a cerdos en granjas o explotaciones avícolas o porcinas y también a aves silvestres</a:t>
            </a:r>
            <a:r>
              <a:rPr lang="es-ES" sz="1400" spc="-6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4 CuadroTexto"/>
          <p:cNvSpPr txBox="1"/>
          <p:nvPr/>
        </p:nvSpPr>
        <p:spPr>
          <a:xfrm>
            <a:off x="968187" y="508143"/>
            <a:ext cx="10515599" cy="523220"/>
          </a:xfrm>
          <a:prstGeom prst="rect">
            <a:avLst/>
          </a:prstGeom>
          <a:noFill/>
        </p:spPr>
        <p:txBody>
          <a:bodyPr wrap="square" rtlCol="0">
            <a:spAutoFit/>
          </a:bodyPr>
          <a:lstStyle/>
          <a:p>
            <a:pPr algn="ctr"/>
            <a:r>
              <a:rPr lang="es-ES_tradnl" sz="2800" b="1" dirty="0">
                <a:solidFill>
                  <a:schemeClr val="accent1"/>
                </a:solidFill>
              </a:rPr>
              <a:t>Grupos para la vacunación antigripal (II)</a:t>
            </a:r>
            <a:endParaRPr lang="es-ES" sz="2800" b="1" dirty="0">
              <a:solidFill>
                <a:schemeClr val="accent1"/>
              </a:solidFill>
            </a:endParaRPr>
          </a:p>
        </p:txBody>
      </p:sp>
    </p:spTree>
    <p:extLst>
      <p:ext uri="{BB962C8B-B14F-4D97-AF65-F5344CB8AC3E}">
        <p14:creationId xmlns:p14="http://schemas.microsoft.com/office/powerpoint/2010/main" val="300098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968187" y="508143"/>
            <a:ext cx="10515599" cy="523220"/>
          </a:xfrm>
          <a:prstGeom prst="rect">
            <a:avLst/>
          </a:prstGeom>
          <a:noFill/>
        </p:spPr>
        <p:txBody>
          <a:bodyPr wrap="square" rtlCol="0">
            <a:spAutoFit/>
          </a:bodyPr>
          <a:lstStyle/>
          <a:p>
            <a:pPr algn="ctr"/>
            <a:r>
              <a:rPr lang="es-ES_tradnl" sz="2800" b="1" dirty="0">
                <a:solidFill>
                  <a:schemeClr val="accent1"/>
                </a:solidFill>
              </a:rPr>
              <a:t>Grupos para la vacunación </a:t>
            </a:r>
            <a:r>
              <a:rPr lang="es-ES_tradnl" sz="2800" b="1" dirty="0" smtClean="0">
                <a:solidFill>
                  <a:schemeClr val="accent1"/>
                </a:solidFill>
              </a:rPr>
              <a:t>de recuerdo </a:t>
            </a:r>
            <a:r>
              <a:rPr lang="es-ES_tradnl" sz="2800" b="1" dirty="0" err="1" smtClean="0">
                <a:solidFill>
                  <a:schemeClr val="accent1"/>
                </a:solidFill>
              </a:rPr>
              <a:t>covid</a:t>
            </a:r>
            <a:endParaRPr lang="es-ES" sz="2800" b="1" dirty="0">
              <a:solidFill>
                <a:schemeClr val="accent1"/>
              </a:solidFill>
            </a:endParaRPr>
          </a:p>
        </p:txBody>
      </p:sp>
      <p:sp>
        <p:nvSpPr>
          <p:cNvPr id="4" name="Rectángulo 3"/>
          <p:cNvSpPr/>
          <p:nvPr/>
        </p:nvSpPr>
        <p:spPr>
          <a:xfrm>
            <a:off x="968187" y="1733425"/>
            <a:ext cx="10409059" cy="2706062"/>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pPr>
            <a:r>
              <a:rPr lang="es-ES" sz="2000" b="1" dirty="0">
                <a:latin typeface="+mj-lt"/>
                <a:ea typeface="Calibri" panose="020F0502020204030204" pitchFamily="34" charset="0"/>
                <a:cs typeface="Times New Roman" panose="02020603050405020304" pitchFamily="18" charset="0"/>
              </a:rPr>
              <a:t>Grupo 1. </a:t>
            </a:r>
            <a:r>
              <a:rPr lang="es-ES" sz="2000" dirty="0">
                <a:solidFill>
                  <a:srgbClr val="000000"/>
                </a:solidFill>
                <a:latin typeface="+mj-lt"/>
                <a:cs typeface="Times New Roman" panose="02020603050405020304" pitchFamily="18" charset="0"/>
              </a:rPr>
              <a:t>Personas mayores de 60 años de edad</a:t>
            </a:r>
          </a:p>
          <a:p>
            <a:pPr lvl="0" algn="just">
              <a:lnSpc>
                <a:spcPct val="150000"/>
              </a:lnSpc>
              <a:spcAft>
                <a:spcPts val="0"/>
              </a:spcAft>
            </a:pPr>
            <a:endParaRPr lang="es-ES" sz="2000" dirty="0">
              <a:solidFill>
                <a:srgbClr val="000000"/>
              </a:solidFill>
              <a:latin typeface="+mj-lt"/>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2000" b="1" dirty="0">
                <a:latin typeface="+mj-lt"/>
                <a:ea typeface="Calibri" panose="020F0502020204030204" pitchFamily="34" charset="0"/>
                <a:cs typeface="Times New Roman" panose="02020603050405020304" pitchFamily="18" charset="0"/>
              </a:rPr>
              <a:t>Grupo 2. </a:t>
            </a:r>
            <a:r>
              <a:rPr lang="es-ES" sz="2000" dirty="0">
                <a:latin typeface="+mj-lt"/>
                <a:ea typeface="Calibri" panose="020F0502020204030204" pitchFamily="34" charset="0"/>
                <a:cs typeface="Times New Roman" panose="02020603050405020304" pitchFamily="18" charset="0"/>
              </a:rPr>
              <a:t>P</a:t>
            </a:r>
            <a:r>
              <a:rPr lang="es-ES" sz="2000" dirty="0">
                <a:solidFill>
                  <a:srgbClr val="000000"/>
                </a:solidFill>
                <a:latin typeface="+mj-lt"/>
                <a:cs typeface="Times New Roman" panose="02020603050405020304" pitchFamily="18" charset="0"/>
              </a:rPr>
              <a:t>ersonas que conviven en residencias</a:t>
            </a:r>
            <a:endParaRPr lang="es-ES_tradnl" sz="2000" dirty="0">
              <a:solidFill>
                <a:srgbClr val="000000"/>
              </a:solidFill>
              <a:latin typeface="+mj-lt"/>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endParaRPr lang="es-ES" sz="2000" dirty="0">
              <a:solidFill>
                <a:srgbClr val="000000"/>
              </a:solidFill>
              <a:latin typeface="+mj-lt"/>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2000" b="1" dirty="0">
                <a:latin typeface="+mj-lt"/>
                <a:ea typeface="Calibri" panose="020F0502020204030204" pitchFamily="34" charset="0"/>
                <a:cs typeface="Times New Roman" panose="02020603050405020304" pitchFamily="18" charset="0"/>
              </a:rPr>
              <a:t>Grupo 3. </a:t>
            </a:r>
            <a:r>
              <a:rPr lang="es-ES" sz="2000" dirty="0">
                <a:solidFill>
                  <a:srgbClr val="000000"/>
                </a:solidFill>
                <a:latin typeface="+mj-lt"/>
                <a:ea typeface="Calibri" panose="020F0502020204030204" pitchFamily="34" charset="0"/>
                <a:cs typeface="Times New Roman" panose="02020603050405020304" pitchFamily="18" charset="0"/>
              </a:rPr>
              <a:t>Personas con condiciones de riesgo</a:t>
            </a:r>
            <a:endParaRPr lang="es-ES" sz="2000" dirty="0">
              <a:latin typeface="+mj-lt"/>
              <a:ea typeface="Calibri" panose="020F0502020204030204" pitchFamily="34" charset="0"/>
              <a:cs typeface="Times New Roman" panose="02020603050405020304" pitchFamily="18" charset="0"/>
            </a:endParaRPr>
          </a:p>
          <a:p>
            <a:pPr marL="457200">
              <a:lnSpc>
                <a:spcPct val="107000"/>
              </a:lnSpc>
              <a:spcAft>
                <a:spcPts val="0"/>
              </a:spcAft>
            </a:pPr>
            <a:r>
              <a:rPr lang="es-ES" sz="2000" b="1" dirty="0">
                <a:solidFill>
                  <a:srgbClr val="000000"/>
                </a:solidFill>
                <a:latin typeface="+mj-lt"/>
                <a:ea typeface="Calibri" panose="020F0502020204030204" pitchFamily="34" charset="0"/>
                <a:cs typeface="Times New Roman" panose="02020603050405020304" pitchFamily="18" charset="0"/>
              </a:rPr>
              <a:t> </a:t>
            </a:r>
            <a:endParaRPr lang="es-ES" sz="2000" dirty="0">
              <a:effectLst/>
              <a:latin typeface="+mj-lt"/>
              <a:ea typeface="Calibri" panose="020F0502020204030204" pitchFamily="34" charset="0"/>
              <a:cs typeface="Times New Roman" panose="02020603050405020304" pitchFamily="18" charset="0"/>
            </a:endParaRPr>
          </a:p>
        </p:txBody>
      </p:sp>
      <p:sp>
        <p:nvSpPr>
          <p:cNvPr id="5" name="Rectángulo 4"/>
          <p:cNvSpPr/>
          <p:nvPr/>
        </p:nvSpPr>
        <p:spPr>
          <a:xfrm>
            <a:off x="989567" y="4439487"/>
            <a:ext cx="10234246" cy="1794081"/>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s-ES" sz="2000" b="1" dirty="0">
                <a:latin typeface="+mj-lt"/>
                <a:ea typeface="Calibri" panose="020F0502020204030204" pitchFamily="34" charset="0"/>
                <a:cs typeface="Times New Roman" panose="02020603050405020304" pitchFamily="18" charset="0"/>
              </a:rPr>
              <a:t>Grupo 4. </a:t>
            </a:r>
            <a:r>
              <a:rPr lang="es-ES" sz="2000" dirty="0">
                <a:latin typeface="+mj-lt"/>
                <a:ea typeface="Calibri" panose="020F0502020204030204" pitchFamily="34" charset="0"/>
                <a:cs typeface="Times New Roman" panose="02020603050405020304" pitchFamily="18" charset="0"/>
              </a:rPr>
              <a:t>Profesionales sanitarios y </a:t>
            </a:r>
            <a:r>
              <a:rPr lang="es-ES" sz="2000" dirty="0" err="1">
                <a:latin typeface="+mj-lt"/>
                <a:ea typeface="Calibri" panose="020F0502020204030204" pitchFamily="34" charset="0"/>
                <a:cs typeface="Times New Roman" panose="02020603050405020304" pitchFamily="18" charset="0"/>
              </a:rPr>
              <a:t>sociosanitarios</a:t>
            </a:r>
            <a:endParaRPr lang="es-ES" sz="20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endParaRPr lang="es-ES" sz="2000" dirty="0">
              <a:latin typeface="+mj-lt"/>
              <a:ea typeface="Times New Roman" panose="02020603050405020304" pitchFamily="18" charset="0"/>
              <a:cs typeface="Times New Roman" panose="02020603050405020304" pitchFamily="18" charset="0"/>
            </a:endParaRPr>
          </a:p>
          <a:p>
            <a:pPr lvl="0" algn="ctr">
              <a:lnSpc>
                <a:spcPct val="107000"/>
              </a:lnSpc>
              <a:spcAft>
                <a:spcPts val="800"/>
              </a:spcAft>
            </a:pPr>
            <a:r>
              <a:rPr lang="es-ES" sz="2000" b="1" dirty="0">
                <a:latin typeface="+mj-lt"/>
                <a:ea typeface="Times New Roman" panose="02020603050405020304" pitchFamily="18" charset="0"/>
                <a:cs typeface="Times New Roman" panose="02020603050405020304" pitchFamily="18" charset="0"/>
              </a:rPr>
              <a:t>La Comisión de Salud Pública está valorando equiparar los grupos priorizados</a:t>
            </a:r>
            <a:endParaRPr lang="es-ES" sz="2000" b="1" dirty="0">
              <a:latin typeface="+mj-lt"/>
              <a:ea typeface="Times New Roman" panose="02020603050405020304" pitchFamily="18" charset="0"/>
            </a:endParaRPr>
          </a:p>
          <a:p>
            <a:pPr marL="221615" algn="ctr">
              <a:lnSpc>
                <a:spcPct val="150000"/>
              </a:lnSpc>
              <a:spcAft>
                <a:spcPts val="0"/>
              </a:spcAft>
            </a:pPr>
            <a:r>
              <a:rPr lang="es-ES_tradnl" sz="2000" b="1" dirty="0">
                <a:latin typeface="+mj-lt"/>
                <a:ea typeface="Times New Roman" panose="02020603050405020304" pitchFamily="18" charset="0"/>
              </a:rPr>
              <a:t> de ambas estrategias</a:t>
            </a:r>
            <a:r>
              <a:rPr lang="es-ES_tradnl" sz="2000" dirty="0">
                <a:latin typeface="+mj-lt"/>
                <a:ea typeface="Times New Roman" panose="02020603050405020304" pitchFamily="18" charset="0"/>
              </a:rPr>
              <a:t> </a:t>
            </a:r>
            <a:endParaRPr lang="es-ES" sz="2000" dirty="0">
              <a:latin typeface="+mj-lt"/>
              <a:ea typeface="Times New Roman" panose="02020603050405020304" pitchFamily="18" charset="0"/>
            </a:endParaRPr>
          </a:p>
        </p:txBody>
      </p:sp>
    </p:spTree>
    <p:extLst>
      <p:ext uri="{BB962C8B-B14F-4D97-AF65-F5344CB8AC3E}">
        <p14:creationId xmlns:p14="http://schemas.microsoft.com/office/powerpoint/2010/main" val="50105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548640" y="327581"/>
            <a:ext cx="10558050" cy="1384995"/>
          </a:xfrm>
          <a:prstGeom prst="rect">
            <a:avLst/>
          </a:prstGeom>
          <a:noFill/>
        </p:spPr>
        <p:txBody>
          <a:bodyPr wrap="square" rtlCol="0">
            <a:spAutoFit/>
          </a:bodyPr>
          <a:lstStyle/>
          <a:p>
            <a:pPr algn="ctr">
              <a:lnSpc>
                <a:spcPct val="150000"/>
              </a:lnSpc>
            </a:pPr>
            <a:r>
              <a:rPr lang="es-ES_tradnl" sz="2800" b="1" dirty="0">
                <a:solidFill>
                  <a:schemeClr val="accent1"/>
                </a:solidFill>
              </a:rPr>
              <a:t>Cronograma de la </a:t>
            </a:r>
            <a:r>
              <a:rPr lang="es-ES_tradnl" sz="2800" b="1" dirty="0" smtClean="0">
                <a:solidFill>
                  <a:schemeClr val="accent1"/>
                </a:solidFill>
              </a:rPr>
              <a:t>campaña </a:t>
            </a:r>
            <a:r>
              <a:rPr lang="es-ES_tradnl" sz="2800" b="1" dirty="0">
                <a:solidFill>
                  <a:schemeClr val="accent1"/>
                </a:solidFill>
              </a:rPr>
              <a:t>de vacunación </a:t>
            </a:r>
          </a:p>
          <a:p>
            <a:pPr algn="ctr">
              <a:lnSpc>
                <a:spcPct val="150000"/>
              </a:lnSpc>
            </a:pPr>
            <a:r>
              <a:rPr lang="es-ES_tradnl" sz="2800" b="1" dirty="0">
                <a:solidFill>
                  <a:schemeClr val="accent1"/>
                </a:solidFill>
              </a:rPr>
              <a:t>Antigripal / </a:t>
            </a:r>
            <a:r>
              <a:rPr lang="es-ES_tradnl" sz="2800" b="1" dirty="0" err="1">
                <a:solidFill>
                  <a:schemeClr val="accent1"/>
                </a:solidFill>
              </a:rPr>
              <a:t>Covid</a:t>
            </a:r>
            <a:r>
              <a:rPr lang="es-ES_tradnl" sz="2800" b="1" dirty="0">
                <a:solidFill>
                  <a:schemeClr val="accent1"/>
                </a:solidFill>
              </a:rPr>
              <a:t> 2022-2023</a:t>
            </a:r>
          </a:p>
        </p:txBody>
      </p:sp>
      <p:graphicFrame>
        <p:nvGraphicFramePr>
          <p:cNvPr id="7" name="Tabla 6"/>
          <p:cNvGraphicFramePr>
            <a:graphicFrameLocks noGrp="1"/>
          </p:cNvGraphicFramePr>
          <p:nvPr>
            <p:extLst>
              <p:ext uri="{D42A27DB-BD31-4B8C-83A1-F6EECF244321}">
                <p14:modId xmlns:p14="http://schemas.microsoft.com/office/powerpoint/2010/main" val="2002061882"/>
              </p:ext>
            </p:extLst>
          </p:nvPr>
        </p:nvGraphicFramePr>
        <p:xfrm>
          <a:off x="1633186" y="1928172"/>
          <a:ext cx="8889023" cy="4347338"/>
        </p:xfrm>
        <a:graphic>
          <a:graphicData uri="http://schemas.openxmlformats.org/drawingml/2006/table">
            <a:tbl>
              <a:tblPr firstRow="1" bandRow="1">
                <a:tableStyleId>{5C22544A-7EE6-4342-B048-85BDC9FD1C3A}</a:tableStyleId>
              </a:tblPr>
              <a:tblGrid>
                <a:gridCol w="2759374">
                  <a:extLst>
                    <a:ext uri="{9D8B030D-6E8A-4147-A177-3AD203B41FA5}">
                      <a16:colId xmlns:a16="http://schemas.microsoft.com/office/drawing/2014/main" val="1626011900"/>
                    </a:ext>
                  </a:extLst>
                </a:gridCol>
                <a:gridCol w="6129649">
                  <a:extLst>
                    <a:ext uri="{9D8B030D-6E8A-4147-A177-3AD203B41FA5}">
                      <a16:colId xmlns:a16="http://schemas.microsoft.com/office/drawing/2014/main" val="4277808450"/>
                    </a:ext>
                  </a:extLst>
                </a:gridCol>
              </a:tblGrid>
              <a:tr h="585852">
                <a:tc>
                  <a:txBody>
                    <a:bodyPr/>
                    <a:lstStyle/>
                    <a:p>
                      <a:r>
                        <a:rPr lang="es-ES" sz="1400" dirty="0"/>
                        <a:t>FECHA PREVISTA</a:t>
                      </a:r>
                    </a:p>
                  </a:txBody>
                  <a:tcPr>
                    <a:solidFill>
                      <a:schemeClr val="tx2">
                        <a:lumMod val="60000"/>
                        <a:lumOff val="40000"/>
                      </a:schemeClr>
                    </a:solidFill>
                  </a:tcPr>
                </a:tc>
                <a:tc>
                  <a:txBody>
                    <a:bodyPr/>
                    <a:lstStyle/>
                    <a:p>
                      <a:r>
                        <a:rPr lang="es-ES" sz="1400" dirty="0"/>
                        <a:t>POBLACIÓN A VACUNAR</a:t>
                      </a:r>
                    </a:p>
                  </a:txBody>
                  <a:tcPr>
                    <a:solidFill>
                      <a:schemeClr val="tx2">
                        <a:lumMod val="60000"/>
                        <a:lumOff val="40000"/>
                      </a:schemeClr>
                    </a:solidFill>
                  </a:tcPr>
                </a:tc>
                <a:extLst>
                  <a:ext uri="{0D108BD9-81ED-4DB2-BD59-A6C34878D82A}">
                    <a16:rowId xmlns:a16="http://schemas.microsoft.com/office/drawing/2014/main" val="2284326545"/>
                  </a:ext>
                </a:extLst>
              </a:tr>
              <a:tr h="707478">
                <a:tc>
                  <a:txBody>
                    <a:bodyPr/>
                    <a:lstStyle/>
                    <a:p>
                      <a:r>
                        <a:rPr lang="es-ES_tradnl" b="1" dirty="0">
                          <a:latin typeface="Arial" panose="020B0604020202020204" pitchFamily="34" charset="0"/>
                          <a:ea typeface="Times New Roman" panose="02020603050405020304" pitchFamily="18" charset="0"/>
                        </a:rPr>
                        <a:t>26 de septiembre</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latin typeface="Arial" panose="020B0604020202020204" pitchFamily="34" charset="0"/>
                          <a:ea typeface="Times New Roman" panose="02020603050405020304" pitchFamily="18" charset="0"/>
                        </a:rPr>
                        <a:t>Residencias de mayores y p</a:t>
                      </a:r>
                      <a:r>
                        <a:rPr lang="es-ES_tradnl" dirty="0"/>
                        <a:t>ersonal sanitario y sociosanitario.</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2641895874"/>
                  </a:ext>
                </a:extLst>
              </a:tr>
              <a:tr h="482394">
                <a:tc>
                  <a:txBody>
                    <a:bodyPr/>
                    <a:lstStyle/>
                    <a:p>
                      <a:r>
                        <a:rPr lang="es-ES" b="1" dirty="0">
                          <a:solidFill>
                            <a:srgbClr val="2A2A2A"/>
                          </a:solidFill>
                        </a:rPr>
                        <a:t>3 de octubre </a:t>
                      </a:r>
                    </a:p>
                  </a:txBody>
                  <a:tcPr/>
                </a:tc>
                <a:tc>
                  <a:txBody>
                    <a:bodyPr/>
                    <a:lstStyle/>
                    <a:p>
                      <a:r>
                        <a:rPr lang="es-ES_tradnl" dirty="0">
                          <a:latin typeface="Arial" panose="020B0604020202020204" pitchFamily="34" charset="0"/>
                          <a:ea typeface="Times New Roman" panose="02020603050405020304" pitchFamily="18" charset="0"/>
                        </a:rPr>
                        <a:t>Se abren agendas en salud informa</a:t>
                      </a:r>
                    </a:p>
                  </a:txBody>
                  <a:tcPr/>
                </a:tc>
                <a:extLst>
                  <a:ext uri="{0D108BD9-81ED-4DB2-BD59-A6C34878D82A}">
                    <a16:rowId xmlns:a16="http://schemas.microsoft.com/office/drawing/2014/main" val="888821934"/>
                  </a:ext>
                </a:extLst>
              </a:tr>
              <a:tr h="693522">
                <a:tc>
                  <a:txBody>
                    <a:bodyPr/>
                    <a:lstStyle/>
                    <a:p>
                      <a:r>
                        <a:rPr lang="es-ES_tradnl" b="1" dirty="0">
                          <a:latin typeface="Arial" panose="020B0604020202020204" pitchFamily="34" charset="0"/>
                          <a:ea typeface="Times New Roman" panose="02020603050405020304" pitchFamily="18" charset="0"/>
                        </a:rPr>
                        <a:t>10 de octubre</a:t>
                      </a:r>
                      <a:endParaRPr lang="es-ES" dirty="0"/>
                    </a:p>
                  </a:txBody>
                  <a:tcPr/>
                </a:tc>
                <a:tc>
                  <a:txBody>
                    <a:bodyPr/>
                    <a:lstStyle/>
                    <a:p>
                      <a:r>
                        <a:rPr lang="es-ES_tradnl" dirty="0">
                          <a:latin typeface="Arial" panose="020B0604020202020204" pitchFamily="34" charset="0"/>
                          <a:ea typeface="Times New Roman" panose="02020603050405020304" pitchFamily="18" charset="0"/>
                        </a:rPr>
                        <a:t>Se</a:t>
                      </a:r>
                      <a:r>
                        <a:rPr lang="es-ES_tradnl" baseline="0" dirty="0">
                          <a:latin typeface="Arial" panose="020B0604020202020204" pitchFamily="34" charset="0"/>
                          <a:ea typeface="Times New Roman" panose="02020603050405020304" pitchFamily="18" charset="0"/>
                        </a:rPr>
                        <a:t> inicia  vacunación a m</a:t>
                      </a:r>
                      <a:r>
                        <a:rPr lang="es-ES_tradnl" dirty="0">
                          <a:latin typeface="Arial" panose="020B0604020202020204" pitchFamily="34" charset="0"/>
                          <a:ea typeface="Times New Roman" panose="02020603050405020304" pitchFamily="18" charset="0"/>
                        </a:rPr>
                        <a:t>ayores de 80 años</a:t>
                      </a:r>
                    </a:p>
                    <a:p>
                      <a:endParaRPr lang="es-ES_tradnl" dirty="0">
                        <a:latin typeface="Arial" panose="020B0604020202020204" pitchFamily="34" charset="0"/>
                        <a:ea typeface="Times New Roman" panose="02020603050405020304" pitchFamily="18" charset="0"/>
                      </a:endParaRPr>
                    </a:p>
                  </a:txBody>
                  <a:tcPr/>
                </a:tc>
                <a:extLst>
                  <a:ext uri="{0D108BD9-81ED-4DB2-BD59-A6C34878D82A}">
                    <a16:rowId xmlns:a16="http://schemas.microsoft.com/office/drawing/2014/main" val="3230753995"/>
                  </a:ext>
                </a:extLst>
              </a:tr>
              <a:tr h="585852">
                <a:tc gridSpan="2">
                  <a:txBody>
                    <a:bodyPr/>
                    <a:lstStyle/>
                    <a:p>
                      <a:r>
                        <a:rPr lang="es-ES" b="1" dirty="0"/>
                        <a:t>Progresivamente y a partir de esta fecha se irán abriendo agendas a los grupos</a:t>
                      </a:r>
                      <a:r>
                        <a:rPr lang="es-ES" b="1" baseline="0" dirty="0"/>
                        <a:t> susceptibles de ser vacunados: mayores de 60 años y menores </a:t>
                      </a:r>
                      <a:r>
                        <a:rPr lang="es-ES_tradnl" b="1" dirty="0">
                          <a:latin typeface="Arial" panose="020B0604020202020204" pitchFamily="34" charset="0"/>
                          <a:ea typeface="Times New Roman" panose="02020603050405020304" pitchFamily="18" charset="0"/>
                        </a:rPr>
                        <a:t>de 60 años con factores de riesgo</a:t>
                      </a:r>
                      <a:endParaRPr lang="es-ES" b="1" dirty="0"/>
                    </a:p>
                  </a:txBody>
                  <a:tcPr/>
                </a:tc>
                <a:tc hMerge="1">
                  <a:txBody>
                    <a:bodyPr/>
                    <a:lstStyle/>
                    <a:p>
                      <a:endParaRPr lang="es-ES" dirty="0"/>
                    </a:p>
                  </a:txBody>
                  <a:tcPr/>
                </a:tc>
                <a:extLst>
                  <a:ext uri="{0D108BD9-81ED-4DB2-BD59-A6C34878D82A}">
                    <a16:rowId xmlns:a16="http://schemas.microsoft.com/office/drawing/2014/main" val="3151622667"/>
                  </a:ext>
                </a:extLst>
              </a:tr>
              <a:tr h="756770">
                <a:tc>
                  <a:txBody>
                    <a:bodyPr/>
                    <a:lstStyle/>
                    <a:p>
                      <a:r>
                        <a:rPr lang="es-ES_tradnl" b="1" dirty="0">
                          <a:latin typeface="Arial" panose="020B0604020202020204" pitchFamily="34" charset="0"/>
                          <a:ea typeface="Times New Roman" panose="02020603050405020304" pitchFamily="18" charset="0"/>
                        </a:rPr>
                        <a:t>5 de diciembre</a:t>
                      </a:r>
                      <a:endParaRPr lang="es-ES" dirty="0"/>
                    </a:p>
                  </a:txBody>
                  <a:tcPr/>
                </a:tc>
                <a:tc>
                  <a:txBody>
                    <a:bodyPr/>
                    <a:lstStyle/>
                    <a:p>
                      <a:r>
                        <a:rPr lang="es-ES_tradnl" dirty="0">
                          <a:latin typeface="Arial" panose="020B0604020202020204" pitchFamily="34" charset="0"/>
                          <a:ea typeface="Times New Roman" panose="02020603050405020304" pitchFamily="18" charset="0"/>
                        </a:rPr>
                        <a:t>Otros grupos de población según disponibilidad de vacunas.</a:t>
                      </a:r>
                      <a:endParaRPr lang="es-ES" dirty="0"/>
                    </a:p>
                  </a:txBody>
                  <a:tcPr/>
                </a:tc>
                <a:extLst>
                  <a:ext uri="{0D108BD9-81ED-4DB2-BD59-A6C34878D82A}">
                    <a16:rowId xmlns:a16="http://schemas.microsoft.com/office/drawing/2014/main" val="391898891"/>
                  </a:ext>
                </a:extLst>
              </a:tr>
            </a:tbl>
          </a:graphicData>
        </a:graphic>
      </p:graphicFrame>
    </p:spTree>
    <p:extLst>
      <p:ext uri="{BB962C8B-B14F-4D97-AF65-F5344CB8AC3E}">
        <p14:creationId xmlns:p14="http://schemas.microsoft.com/office/powerpoint/2010/main" val="367515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8706" y="364506"/>
            <a:ext cx="10057984" cy="658835"/>
          </a:xfrm>
          <a:prstGeom prst="rect">
            <a:avLst/>
          </a:prstGeom>
          <a:noFill/>
        </p:spPr>
        <p:txBody>
          <a:bodyPr wrap="square" rtlCol="0">
            <a:spAutoFit/>
          </a:bodyPr>
          <a:lstStyle/>
          <a:p>
            <a:pPr algn="ctr">
              <a:lnSpc>
                <a:spcPct val="150000"/>
              </a:lnSpc>
            </a:pPr>
            <a:r>
              <a:rPr lang="es-ES_tradnl" sz="2800" b="1" dirty="0">
                <a:solidFill>
                  <a:schemeClr val="accent1"/>
                </a:solidFill>
              </a:rPr>
              <a:t>Campaña de vacunación antigripal 2022-2023</a:t>
            </a:r>
          </a:p>
        </p:txBody>
      </p:sp>
      <p:sp>
        <p:nvSpPr>
          <p:cNvPr id="5" name="Rectangle 3"/>
          <p:cNvSpPr txBox="1">
            <a:spLocks/>
          </p:cNvSpPr>
          <p:nvPr/>
        </p:nvSpPr>
        <p:spPr>
          <a:xfrm>
            <a:off x="1279152" y="1601650"/>
            <a:ext cx="9597091" cy="45914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342900" algn="just">
              <a:lnSpc>
                <a:spcPct val="150000"/>
              </a:lnSpc>
              <a:spcBef>
                <a:spcPts val="600"/>
              </a:spcBef>
              <a:spcAft>
                <a:spcPts val="600"/>
              </a:spcAft>
              <a:buFont typeface="Wingdings" panose="05000000000000000000" pitchFamily="2" charset="2"/>
              <a:buChar char="ü"/>
            </a:pPr>
            <a:r>
              <a:rPr lang="es-ES_tradnl" sz="2000" dirty="0">
                <a:latin typeface="Arial" charset="0"/>
                <a:cs typeface="Arial" charset="0"/>
              </a:rPr>
              <a:t>Número de dosis licitadas por el Departamento de Sanidad: </a:t>
            </a:r>
            <a:r>
              <a:rPr lang="es-ES_tradnl" sz="2000" b="1" dirty="0">
                <a:latin typeface="Arial" charset="0"/>
                <a:cs typeface="Arial" charset="0"/>
              </a:rPr>
              <a:t> 377.000 </a:t>
            </a:r>
          </a:p>
          <a:p>
            <a:pPr marL="0" indent="0" algn="just">
              <a:lnSpc>
                <a:spcPct val="150000"/>
              </a:lnSpc>
              <a:spcBef>
                <a:spcPts val="600"/>
              </a:spcBef>
              <a:spcAft>
                <a:spcPts val="600"/>
              </a:spcAft>
              <a:buNone/>
            </a:pPr>
            <a:r>
              <a:rPr lang="es-ES_tradnl" sz="2000" b="1" dirty="0">
                <a:latin typeface="Arial" charset="0"/>
                <a:cs typeface="Arial" charset="0"/>
              </a:rPr>
              <a:t>	</a:t>
            </a:r>
            <a:r>
              <a:rPr lang="es-ES" sz="2000" dirty="0">
                <a:latin typeface="Arial" charset="0"/>
                <a:cs typeface="Arial" charset="0"/>
              </a:rPr>
              <a:t>210.000 cultivo celular, 130.000 fraccionadas, 37.000 de alta carga</a:t>
            </a:r>
          </a:p>
          <a:p>
            <a:pPr marL="114300" indent="-342900" algn="just" fontAlgn="b">
              <a:lnSpc>
                <a:spcPct val="150000"/>
              </a:lnSpc>
              <a:spcBef>
                <a:spcPts val="600"/>
              </a:spcBef>
              <a:spcAft>
                <a:spcPts val="600"/>
              </a:spcAft>
              <a:buFont typeface="Wingdings" panose="05000000000000000000" pitchFamily="2" charset="2"/>
              <a:buChar char="ü"/>
            </a:pPr>
            <a:r>
              <a:rPr lang="es-ES_tradnl" sz="2000" dirty="0">
                <a:latin typeface="Arial" charset="0"/>
                <a:cs typeface="Arial" charset="0"/>
              </a:rPr>
              <a:t>Adquisición mediante compra centralizada del Ministerio de Sanidad junto con      	CC.AA.: Aragón, Baleares, Cantabria, Castilla y León, Extremadura, 	Madrid, Murcia, Navarra, La Rioja, Ceuta y Melilla.</a:t>
            </a:r>
          </a:p>
          <a:p>
            <a:pPr marL="360363" indent="-360363" algn="just" fontAlgn="b">
              <a:lnSpc>
                <a:spcPct val="150000"/>
              </a:lnSpc>
              <a:spcBef>
                <a:spcPts val="600"/>
              </a:spcBef>
              <a:spcAft>
                <a:spcPts val="600"/>
              </a:spcAft>
              <a:buFont typeface="Wingdings" panose="05000000000000000000" pitchFamily="2" charset="2"/>
              <a:buChar char="ü"/>
            </a:pPr>
            <a:r>
              <a:rPr lang="es-ES_tradnl" sz="2000" dirty="0">
                <a:latin typeface="Arial" charset="0"/>
                <a:cs typeface="Arial" charset="0"/>
              </a:rPr>
              <a:t>Presupuesto inicial:  </a:t>
            </a:r>
            <a:r>
              <a:rPr lang="es-ES" sz="2000" dirty="0">
                <a:solidFill>
                  <a:srgbClr val="2A2A2A"/>
                </a:solidFill>
                <a:latin typeface="Arial" charset="0"/>
                <a:cs typeface="Arial" charset="0"/>
              </a:rPr>
              <a:t>3.928.080 </a:t>
            </a:r>
            <a:r>
              <a:rPr lang="es-ES_tradnl" sz="2000" dirty="0">
                <a:solidFill>
                  <a:srgbClr val="2A2A2A"/>
                </a:solidFill>
                <a:latin typeface="Arial" charset="0"/>
                <a:cs typeface="Arial" charset="0"/>
              </a:rPr>
              <a:t> </a:t>
            </a:r>
            <a:r>
              <a:rPr lang="es-ES_tradnl" sz="2000" dirty="0">
                <a:latin typeface="Arial" charset="0"/>
                <a:cs typeface="Arial" charset="0"/>
              </a:rPr>
              <a:t>€</a:t>
            </a:r>
          </a:p>
          <a:p>
            <a:pPr fontAlgn="b">
              <a:lnSpc>
                <a:spcPct val="110000"/>
              </a:lnSpc>
              <a:buFont typeface="Arial" charset="0"/>
              <a:buNone/>
            </a:pPr>
            <a:endParaRPr lang="es-ES_tradnl" sz="2000" dirty="0">
              <a:latin typeface="Arial" charset="0"/>
              <a:cs typeface="Arial" charset="0"/>
            </a:endParaRPr>
          </a:p>
          <a:p>
            <a:pPr fontAlgn="b">
              <a:lnSpc>
                <a:spcPct val="110000"/>
              </a:lnSpc>
              <a:buFont typeface="Arial" charset="0"/>
              <a:buNone/>
            </a:pPr>
            <a:endParaRPr lang="es-ES_tradnl" sz="2000" dirty="0">
              <a:latin typeface="Arial" charset="0"/>
              <a:cs typeface="Arial" charset="0"/>
            </a:endParaRPr>
          </a:p>
          <a:p>
            <a:pPr fontAlgn="b">
              <a:lnSpc>
                <a:spcPct val="110000"/>
              </a:lnSpc>
              <a:buFont typeface="Arial" charset="0"/>
              <a:buNone/>
            </a:pPr>
            <a:r>
              <a:rPr lang="es-ES_tradnl" sz="2000" dirty="0">
                <a:latin typeface="Arial" charset="0"/>
                <a:cs typeface="Arial" charset="0"/>
              </a:rPr>
              <a:t>	</a:t>
            </a:r>
          </a:p>
        </p:txBody>
      </p:sp>
      <p:sp>
        <p:nvSpPr>
          <p:cNvPr id="3" name="CuadroTexto 2">
            <a:extLst>
              <a:ext uri="{FF2B5EF4-FFF2-40B4-BE49-F238E27FC236}">
                <a16:creationId xmlns:a16="http://schemas.microsoft.com/office/drawing/2014/main" id="{A026B48D-6DC3-3CC3-45DC-ACD5F3110B2E}"/>
              </a:ext>
            </a:extLst>
          </p:cNvPr>
          <p:cNvSpPr txBox="1"/>
          <p:nvPr/>
        </p:nvSpPr>
        <p:spPr>
          <a:xfrm>
            <a:off x="5729521" y="5494999"/>
            <a:ext cx="8535117" cy="307777"/>
          </a:xfrm>
          <a:prstGeom prst="rect">
            <a:avLst/>
          </a:prstGeom>
          <a:noFill/>
        </p:spPr>
        <p:txBody>
          <a:bodyPr wrap="square">
            <a:spAutoFit/>
          </a:bodyPr>
          <a:lstStyle/>
          <a:p>
            <a:r>
              <a:rPr lang="es-ES" sz="1400" dirty="0"/>
              <a:t>Fuente: Servicio Aragonés de Salud, D.G. de Salud Pública</a:t>
            </a:r>
          </a:p>
        </p:txBody>
      </p:sp>
    </p:spTree>
    <p:extLst>
      <p:ext uri="{BB962C8B-B14F-4D97-AF65-F5344CB8AC3E}">
        <p14:creationId xmlns:p14="http://schemas.microsoft.com/office/powerpoint/2010/main" val="15031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p:cNvSpPr>
          <p:nvPr/>
        </p:nvSpPr>
        <p:spPr bwMode="auto">
          <a:xfrm>
            <a:off x="1350439" y="576478"/>
            <a:ext cx="9049793" cy="6566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000" b="1" i="0" kern="1200" baseline="0">
                <a:solidFill>
                  <a:schemeClr val="accent1"/>
                </a:solidFill>
                <a:latin typeface="+mj-lt"/>
                <a:ea typeface="+mj-ea"/>
                <a:cs typeface="+mj-cs"/>
              </a:defRPr>
            </a:lvl1pPr>
          </a:lstStyle>
          <a:p>
            <a:pPr algn="ctr"/>
            <a:r>
              <a:rPr lang="es-ES_tradnl" altLang="es-ES" sz="2800" dirty="0">
                <a:latin typeface="Arial" panose="020B0604020202020204" pitchFamily="34" charset="0"/>
                <a:cs typeface="Arial" panose="020B0604020202020204" pitchFamily="34" charset="0"/>
              </a:rPr>
              <a:t>Tipos de vacuna de gripe temporada </a:t>
            </a:r>
            <a:r>
              <a:rPr lang="es-ES_tradnl" altLang="es-ES" sz="2800" dirty="0" smtClean="0">
                <a:latin typeface="Arial" panose="020B0604020202020204" pitchFamily="34" charset="0"/>
                <a:cs typeface="Arial" panose="020B0604020202020204" pitchFamily="34" charset="0"/>
              </a:rPr>
              <a:t>2022-2023</a:t>
            </a:r>
            <a:endParaRPr lang="es-ES_tradnl" altLang="es-ES" sz="2800" dirty="0">
              <a:latin typeface="Arial" panose="020B0604020202020204" pitchFamily="34" charset="0"/>
              <a:cs typeface="Arial" panose="020B0604020202020204" pitchFamily="34" charset="0"/>
            </a:endParaRPr>
          </a:p>
        </p:txBody>
      </p:sp>
      <p:sp>
        <p:nvSpPr>
          <p:cNvPr id="3" name="Rectángulo 2"/>
          <p:cNvSpPr/>
          <p:nvPr/>
        </p:nvSpPr>
        <p:spPr>
          <a:xfrm>
            <a:off x="975944" y="1271855"/>
            <a:ext cx="10814539" cy="5536387"/>
          </a:xfrm>
          <a:prstGeom prst="rect">
            <a:avLst/>
          </a:prstGeom>
        </p:spPr>
        <p:txBody>
          <a:bodyPr wrap="square">
            <a:spAutoFit/>
          </a:bodyPr>
          <a:lstStyle/>
          <a:p>
            <a:pPr marL="342900" indent="-342900" algn="just">
              <a:lnSpc>
                <a:spcPct val="150000"/>
              </a:lnSpc>
              <a:buFont typeface="Arial" panose="020B0604020202020204" pitchFamily="34" charset="0"/>
              <a:buChar char="•"/>
              <a:tabLst>
                <a:tab pos="270510" algn="l"/>
              </a:tabLst>
            </a:pPr>
            <a:r>
              <a:rPr lang="es-ES_tradnl" sz="2000" b="1" dirty="0" err="1">
                <a:latin typeface="+mj-lt"/>
                <a:ea typeface="Times New Roman" panose="02020603050405020304" pitchFamily="18" charset="0"/>
              </a:rPr>
              <a:t>Flucelvax</a:t>
            </a:r>
            <a:r>
              <a:rPr lang="es-ES_tradnl" sz="2000" b="1" dirty="0">
                <a:latin typeface="+mj-lt"/>
                <a:ea typeface="Times New Roman" panose="02020603050405020304" pitchFamily="18" charset="0"/>
              </a:rPr>
              <a:t> tetra, </a:t>
            </a:r>
            <a:r>
              <a:rPr lang="es-ES_tradnl" sz="2000" dirty="0">
                <a:latin typeface="+mj-lt"/>
                <a:ea typeface="Times New Roman" panose="02020603050405020304" pitchFamily="18" charset="0"/>
              </a:rPr>
              <a:t>de </a:t>
            </a:r>
            <a:r>
              <a:rPr lang="es-ES_tradnl" sz="2000" dirty="0" err="1">
                <a:latin typeface="+mj-lt"/>
                <a:ea typeface="Times New Roman" panose="02020603050405020304" pitchFamily="18" charset="0"/>
              </a:rPr>
              <a:t>Seqirus</a:t>
            </a:r>
            <a:r>
              <a:rPr lang="es-ES_tradnl" sz="2000" dirty="0">
                <a:latin typeface="+mj-lt"/>
                <a:ea typeface="Times New Roman" panose="02020603050405020304" pitchFamily="18" charset="0"/>
              </a:rPr>
              <a:t>. Tetravalente, vacuna de cultivo celular. Dirigida a personas de 65 años o más.</a:t>
            </a:r>
            <a:endParaRPr lang="es-ES" sz="2000" dirty="0">
              <a:latin typeface="+mj-lt"/>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270510" algn="l"/>
              </a:tabLst>
            </a:pPr>
            <a:r>
              <a:rPr lang="es-ES_tradnl" sz="2000" b="1" dirty="0" err="1">
                <a:latin typeface="+mj-lt"/>
                <a:ea typeface="Times New Roman" panose="02020603050405020304" pitchFamily="18" charset="0"/>
              </a:rPr>
              <a:t>Influvac</a:t>
            </a:r>
            <a:r>
              <a:rPr lang="es-ES_tradnl" sz="2000" b="1" dirty="0">
                <a:latin typeface="+mj-lt"/>
                <a:ea typeface="Times New Roman" panose="02020603050405020304" pitchFamily="18" charset="0"/>
              </a:rPr>
              <a:t> tetra</a:t>
            </a:r>
            <a:r>
              <a:rPr lang="es-ES_tradnl" sz="2000" dirty="0">
                <a:latin typeface="+mj-lt"/>
                <a:ea typeface="Times New Roman" panose="02020603050405020304" pitchFamily="18" charset="0"/>
              </a:rPr>
              <a:t>, de </a:t>
            </a:r>
            <a:r>
              <a:rPr lang="es-ES_tradnl" sz="2000" dirty="0" err="1">
                <a:latin typeface="+mj-lt"/>
                <a:ea typeface="Times New Roman" panose="02020603050405020304" pitchFamily="18" charset="0"/>
              </a:rPr>
              <a:t>Viatris</a:t>
            </a:r>
            <a:r>
              <a:rPr lang="es-ES_tradnl" sz="2000" dirty="0">
                <a:latin typeface="+mj-lt"/>
                <a:ea typeface="Times New Roman" panose="02020603050405020304" pitchFamily="18" charset="0"/>
              </a:rPr>
              <a:t>. Tetravalente, vacuna de antígenos de superficie (inactivada) de cultivo de huevo (entre 6 meses y 64 años, incluidos).</a:t>
            </a:r>
            <a:endParaRPr lang="es-ES" sz="2000" dirty="0">
              <a:latin typeface="+mj-lt"/>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270510" algn="l"/>
              </a:tabLst>
            </a:pPr>
            <a:r>
              <a:rPr lang="es-ES_tradnl" sz="2000" b="1" dirty="0" err="1">
                <a:latin typeface="+mj-lt"/>
                <a:ea typeface="Times New Roman" panose="02020603050405020304" pitchFamily="18" charset="0"/>
              </a:rPr>
              <a:t>Efluelda</a:t>
            </a:r>
            <a:r>
              <a:rPr lang="es-ES_tradnl" sz="2000" dirty="0">
                <a:latin typeface="+mj-lt"/>
                <a:ea typeface="Times New Roman" panose="02020603050405020304" pitchFamily="18" charset="0"/>
              </a:rPr>
              <a:t>, de Sanofi. Tetravalente, vacuna de alta carga antigénica de virus fraccionados (inactivados) de cultivo en huevo. Destinada a las personas de 60 años o más que viven en centros residenciales y mayores de 90 años.</a:t>
            </a:r>
            <a:endParaRPr lang="es-ES" sz="2000" dirty="0">
              <a:latin typeface="+mj-lt"/>
              <a:ea typeface="Times New Roman" panose="02020603050405020304" pitchFamily="18" charset="0"/>
            </a:endParaRPr>
          </a:p>
          <a:p>
            <a:pPr algn="just">
              <a:lnSpc>
                <a:spcPct val="150000"/>
              </a:lnSpc>
              <a:spcAft>
                <a:spcPts val="0"/>
              </a:spcAft>
            </a:pPr>
            <a:endParaRPr lang="es-ES_tradnl" sz="2000" b="1" dirty="0">
              <a:latin typeface="+mj-lt"/>
              <a:ea typeface="Times New Roman" panose="02020603050405020304" pitchFamily="18" charset="0"/>
            </a:endParaRPr>
          </a:p>
          <a:p>
            <a:pPr algn="just">
              <a:lnSpc>
                <a:spcPct val="150000"/>
              </a:lnSpc>
              <a:spcAft>
                <a:spcPts val="0"/>
              </a:spcAft>
            </a:pPr>
            <a:r>
              <a:rPr lang="es-ES_tradnl" sz="2000" b="1" dirty="0">
                <a:latin typeface="+mj-lt"/>
                <a:ea typeface="Times New Roman" panose="02020603050405020304" pitchFamily="18" charset="0"/>
              </a:rPr>
              <a:t>La composición de la vacuna antigripal</a:t>
            </a:r>
            <a:r>
              <a:rPr lang="es-ES_tradnl" sz="2000" dirty="0">
                <a:latin typeface="+mj-lt"/>
                <a:ea typeface="Times New Roman" panose="02020603050405020304" pitchFamily="18" charset="0"/>
              </a:rPr>
              <a:t> para la temporada 2022/2023 está establecida por la Organización Mundial de la Salud.</a:t>
            </a:r>
          </a:p>
          <a:p>
            <a:pPr algn="just">
              <a:lnSpc>
                <a:spcPct val="150000"/>
              </a:lnSpc>
            </a:pPr>
            <a:r>
              <a:rPr lang="es-ES_tradnl" sz="2000" dirty="0">
                <a:latin typeface="+mj-lt"/>
                <a:cs typeface="Arial" panose="020B0604020202020204" pitchFamily="34" charset="0"/>
              </a:rPr>
              <a:t>Ninguna de las vacunas suministradas contiene virus vivos ni derivados mercuriales</a:t>
            </a:r>
            <a:endParaRPr lang="es-ES" sz="2000" dirty="0">
              <a:latin typeface="+mj-lt"/>
              <a:cs typeface="Arial" panose="020B0604020202020204" pitchFamily="34" charset="0"/>
            </a:endParaRPr>
          </a:p>
          <a:p>
            <a:pPr algn="just">
              <a:lnSpc>
                <a:spcPct val="150000"/>
              </a:lnSpc>
              <a:spcAft>
                <a:spcPts val="0"/>
              </a:spcAft>
            </a:pP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27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6694" y="5453770"/>
            <a:ext cx="9785685" cy="1015663"/>
          </a:xfrm>
          <a:prstGeom prst="rect">
            <a:avLst/>
          </a:prstGeom>
        </p:spPr>
        <p:txBody>
          <a:bodyPr wrap="square">
            <a:spAutoFit/>
          </a:bodyPr>
          <a:lstStyle/>
          <a:p>
            <a:pPr algn="just"/>
            <a:r>
              <a:rPr lang="es-ES" sz="2000" dirty="0">
                <a:solidFill>
                  <a:srgbClr val="000000"/>
                </a:solidFill>
              </a:rPr>
              <a:t>Con los datos </a:t>
            </a:r>
            <a:r>
              <a:rPr lang="es-ES" sz="2000" dirty="0" smtClean="0">
                <a:solidFill>
                  <a:srgbClr val="000000"/>
                </a:solidFill>
              </a:rPr>
              <a:t>existentes </a:t>
            </a:r>
            <a:r>
              <a:rPr lang="es-ES" sz="2000" dirty="0">
                <a:solidFill>
                  <a:srgbClr val="000000"/>
                </a:solidFill>
              </a:rPr>
              <a:t>se puede concluir que las vacunas de Moderna BA.1 y Pfizer BA.4/5 (vacunas disponibles actualmente) son dos alternativas adecuadas y no hay evidencia para favorecer a una u otra. </a:t>
            </a:r>
            <a:endParaRPr lang="es-ES" sz="2000" dirty="0"/>
          </a:p>
        </p:txBody>
      </p:sp>
      <p:sp>
        <p:nvSpPr>
          <p:cNvPr id="3" name="Rectángulo 2"/>
          <p:cNvSpPr/>
          <p:nvPr/>
        </p:nvSpPr>
        <p:spPr>
          <a:xfrm>
            <a:off x="1604211" y="725723"/>
            <a:ext cx="8935452" cy="523220"/>
          </a:xfrm>
          <a:prstGeom prst="rect">
            <a:avLst/>
          </a:prstGeom>
        </p:spPr>
        <p:txBody>
          <a:bodyPr wrap="square">
            <a:spAutoFit/>
          </a:bodyPr>
          <a:lstStyle/>
          <a:p>
            <a:r>
              <a:rPr lang="es-ES_tradnl" altLang="es-ES" sz="2800" b="1" dirty="0">
                <a:solidFill>
                  <a:schemeClr val="accent1"/>
                </a:solidFill>
                <a:latin typeface="Arial" panose="020B0604020202020204" pitchFamily="34" charset="0"/>
                <a:cs typeface="Arial" panose="020B0604020202020204" pitchFamily="34" charset="0"/>
              </a:rPr>
              <a:t>V</a:t>
            </a:r>
            <a:r>
              <a:rPr lang="es-ES_tradnl" altLang="es-ES" sz="2800" b="1" dirty="0" smtClean="0">
                <a:solidFill>
                  <a:schemeClr val="accent1"/>
                </a:solidFill>
                <a:latin typeface="Arial" panose="020B0604020202020204" pitchFamily="34" charset="0"/>
                <a:cs typeface="Arial" panose="020B0604020202020204" pitchFamily="34" charset="0"/>
              </a:rPr>
              <a:t>acunas COVID de recuerdo temporada 2022-2023</a:t>
            </a:r>
            <a:endParaRPr lang="es-ES" sz="2800" b="1" dirty="0">
              <a:solidFill>
                <a:schemeClr val="accent1"/>
              </a:solidFill>
            </a:endParaRPr>
          </a:p>
        </p:txBody>
      </p:sp>
      <p:sp>
        <p:nvSpPr>
          <p:cNvPr id="4" name="Rectángulo 3"/>
          <p:cNvSpPr/>
          <p:nvPr/>
        </p:nvSpPr>
        <p:spPr>
          <a:xfrm>
            <a:off x="1026693" y="3164353"/>
            <a:ext cx="9657347" cy="1938992"/>
          </a:xfrm>
          <a:prstGeom prst="rect">
            <a:avLst/>
          </a:prstGeom>
        </p:spPr>
        <p:txBody>
          <a:bodyPr wrap="square">
            <a:spAutoFit/>
          </a:bodyPr>
          <a:lstStyle/>
          <a:p>
            <a:pPr algn="just"/>
            <a:r>
              <a:rPr lang="es-ES" sz="2000" dirty="0">
                <a:solidFill>
                  <a:srgbClr val="000000"/>
                </a:solidFill>
              </a:rPr>
              <a:t>Recientemente, se han </a:t>
            </a:r>
            <a:r>
              <a:rPr lang="es-ES" sz="2000" dirty="0" smtClean="0">
                <a:solidFill>
                  <a:srgbClr val="000000"/>
                </a:solidFill>
              </a:rPr>
              <a:t>autorizado vacunas </a:t>
            </a:r>
            <a:r>
              <a:rPr lang="es-ES" sz="2000" dirty="0">
                <a:solidFill>
                  <a:srgbClr val="000000"/>
                </a:solidFill>
              </a:rPr>
              <a:t>de </a:t>
            </a:r>
            <a:r>
              <a:rPr lang="es-ES" sz="2000" dirty="0" err="1">
                <a:solidFill>
                  <a:srgbClr val="000000"/>
                </a:solidFill>
              </a:rPr>
              <a:t>ARNm</a:t>
            </a:r>
            <a:r>
              <a:rPr lang="es-ES" sz="2000" dirty="0">
                <a:solidFill>
                  <a:srgbClr val="000000"/>
                </a:solidFill>
              </a:rPr>
              <a:t> bivalentes frente a la cepa original y la variante </a:t>
            </a:r>
            <a:r>
              <a:rPr lang="es-ES" sz="2000" dirty="0" smtClean="0">
                <a:solidFill>
                  <a:srgbClr val="000000"/>
                </a:solidFill>
              </a:rPr>
              <a:t>BA.1 </a:t>
            </a:r>
            <a:r>
              <a:rPr lang="es-ES" sz="2000" dirty="0">
                <a:solidFill>
                  <a:srgbClr val="000000"/>
                </a:solidFill>
              </a:rPr>
              <a:t>y frente a la cepa original y la variante BA.4/BA.5. </a:t>
            </a:r>
          </a:p>
          <a:p>
            <a:pPr algn="just"/>
            <a:endParaRPr lang="es-ES" sz="2000" dirty="0">
              <a:solidFill>
                <a:srgbClr val="000000"/>
              </a:solidFill>
            </a:endParaRPr>
          </a:p>
          <a:p>
            <a:pPr algn="just"/>
            <a:endParaRPr lang="es-ES" sz="2000" dirty="0">
              <a:solidFill>
                <a:srgbClr val="000000"/>
              </a:solidFill>
            </a:endParaRPr>
          </a:p>
          <a:p>
            <a:pPr algn="just"/>
            <a:r>
              <a:rPr lang="es-ES" sz="2000" dirty="0" smtClean="0">
                <a:solidFill>
                  <a:srgbClr val="000000"/>
                </a:solidFill>
              </a:rPr>
              <a:t>Estos </a:t>
            </a:r>
            <a:r>
              <a:rPr lang="es-ES" sz="2000" dirty="0">
                <a:solidFill>
                  <a:srgbClr val="000000"/>
                </a:solidFill>
              </a:rPr>
              <a:t>tipos de vacuna ofrecen protección tanto frente a las variantes BA.1 y BA4/5 como frente a las variantes que circularon con anterioridad </a:t>
            </a:r>
            <a:endParaRPr lang="es-ES" sz="2000" dirty="0"/>
          </a:p>
        </p:txBody>
      </p:sp>
      <p:sp>
        <p:nvSpPr>
          <p:cNvPr id="5" name="Rectángulo 4"/>
          <p:cNvSpPr/>
          <p:nvPr/>
        </p:nvSpPr>
        <p:spPr>
          <a:xfrm>
            <a:off x="1026693" y="1447743"/>
            <a:ext cx="10026317" cy="1631216"/>
          </a:xfrm>
          <a:prstGeom prst="rect">
            <a:avLst/>
          </a:prstGeom>
        </p:spPr>
        <p:txBody>
          <a:bodyPr wrap="square">
            <a:spAutoFit/>
          </a:bodyPr>
          <a:lstStyle/>
          <a:p>
            <a:pPr algn="just"/>
            <a:r>
              <a:rPr lang="es-ES" sz="2000" dirty="0">
                <a:solidFill>
                  <a:srgbClr val="000000"/>
                </a:solidFill>
                <a:latin typeface="Calibri" panose="020F0502020204030204" pitchFamily="34" charset="0"/>
              </a:rPr>
              <a:t>L</a:t>
            </a:r>
            <a:r>
              <a:rPr lang="es-ES" sz="2000" dirty="0">
                <a:solidFill>
                  <a:srgbClr val="000000"/>
                </a:solidFill>
              </a:rPr>
              <a:t>as vacunas utilizadas en España basadas en la cepa ancestral de SARS-CoV-2 han conseguido una reducción muy importante de la carga de enfermedad grave </a:t>
            </a:r>
            <a:r>
              <a:rPr lang="es-ES" sz="2000" dirty="0" smtClean="0">
                <a:solidFill>
                  <a:srgbClr val="000000"/>
                </a:solidFill>
              </a:rPr>
              <a:t>pero </a:t>
            </a:r>
            <a:r>
              <a:rPr lang="es-ES" sz="2000" b="1" dirty="0">
                <a:solidFill>
                  <a:srgbClr val="000000"/>
                </a:solidFill>
              </a:rPr>
              <a:t>no han llegado a reducir de manera radical las infecciones </a:t>
            </a:r>
            <a:r>
              <a:rPr lang="es-ES" sz="2000" dirty="0">
                <a:solidFill>
                  <a:srgbClr val="000000"/>
                </a:solidFill>
              </a:rPr>
              <a:t>debido en gran medida al descenso del nivel de anticuerpos </a:t>
            </a:r>
            <a:r>
              <a:rPr lang="es-ES" sz="2000" dirty="0" smtClean="0">
                <a:solidFill>
                  <a:srgbClr val="000000"/>
                </a:solidFill>
              </a:rPr>
              <a:t>y </a:t>
            </a:r>
            <a:r>
              <a:rPr lang="es-ES" sz="2000" dirty="0">
                <a:solidFill>
                  <a:srgbClr val="000000"/>
                </a:solidFill>
              </a:rPr>
              <a:t>a la aparición de variantes del virus con escape inmunitario. </a:t>
            </a:r>
          </a:p>
        </p:txBody>
      </p:sp>
    </p:spTree>
    <p:extLst>
      <p:ext uri="{BB962C8B-B14F-4D97-AF65-F5344CB8AC3E}">
        <p14:creationId xmlns:p14="http://schemas.microsoft.com/office/powerpoint/2010/main" val="126687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76041" y="1943959"/>
            <a:ext cx="9796527" cy="1938992"/>
          </a:xfrm>
          <a:prstGeom prst="rect">
            <a:avLst/>
          </a:prstGeom>
          <a:noFill/>
          <a:ln w="9525">
            <a:noFill/>
            <a:miter lim="800000"/>
            <a:headEnd/>
            <a:tailEnd/>
          </a:ln>
        </p:spPr>
        <p:txBody>
          <a:bodyPr wrap="square">
            <a:spAutoFit/>
          </a:bodyPr>
          <a:lstStyle/>
          <a:p>
            <a:pPr eaLnBrk="0" hangingPunct="0"/>
            <a:r>
              <a:rPr lang="es-ES_tradnl" sz="2000" dirty="0">
                <a:solidFill>
                  <a:schemeClr val="tx2"/>
                </a:solidFill>
                <a:latin typeface="+mj-lt"/>
                <a:cs typeface="Arial" charset="0"/>
              </a:rPr>
              <a:t>- </a:t>
            </a:r>
            <a:r>
              <a:rPr lang="es-ES_tradnl" sz="2000" dirty="0">
                <a:latin typeface="+mj-lt"/>
                <a:cs typeface="Arial" charset="0"/>
              </a:rPr>
              <a:t>Campaña publicitaria del Gobierno de Aragón para el fomento de la vacunación</a:t>
            </a:r>
          </a:p>
          <a:p>
            <a:pPr eaLnBrk="0" hangingPunct="0"/>
            <a:endParaRPr lang="es-ES_tradnl" sz="2000" dirty="0">
              <a:latin typeface="+mj-lt"/>
              <a:cs typeface="Arial" charset="0"/>
            </a:endParaRPr>
          </a:p>
          <a:p>
            <a:pPr eaLnBrk="0" hangingPunct="0"/>
            <a:r>
              <a:rPr lang="es-ES_tradnl" sz="2000" dirty="0" smtClean="0">
                <a:latin typeface="+mj-lt"/>
                <a:cs typeface="Arial" charset="0"/>
              </a:rPr>
              <a:t>- Envío de carta de la Consejera de Sanidad a todos los profesionales sanitarios del SALUD</a:t>
            </a:r>
          </a:p>
          <a:p>
            <a:pPr eaLnBrk="0" hangingPunct="0"/>
            <a:endParaRPr lang="es-ES_tradnl" sz="2000" dirty="0">
              <a:latin typeface="+mj-lt"/>
            </a:endParaRPr>
          </a:p>
          <a:p>
            <a:pPr eaLnBrk="0" hangingPunct="0"/>
            <a:r>
              <a:rPr lang="es-ES_tradnl" sz="2000" dirty="0">
                <a:latin typeface="+mj-lt"/>
              </a:rPr>
              <a:t>- Actividades de captación activa complementarias a la </a:t>
            </a:r>
            <a:r>
              <a:rPr lang="es-ES_tradnl" sz="2000" dirty="0" err="1">
                <a:latin typeface="+mj-lt"/>
              </a:rPr>
              <a:t>autocita</a:t>
            </a:r>
            <a:endParaRPr lang="es-ES_tradnl" sz="2000" dirty="0">
              <a:latin typeface="+mj-lt"/>
            </a:endParaRPr>
          </a:p>
        </p:txBody>
      </p:sp>
      <p:sp>
        <p:nvSpPr>
          <p:cNvPr id="9" name="8 CuadroTexto"/>
          <p:cNvSpPr txBox="1"/>
          <p:nvPr/>
        </p:nvSpPr>
        <p:spPr>
          <a:xfrm>
            <a:off x="2560982" y="427738"/>
            <a:ext cx="6345625" cy="658835"/>
          </a:xfrm>
          <a:prstGeom prst="rect">
            <a:avLst/>
          </a:prstGeom>
          <a:noFill/>
        </p:spPr>
        <p:txBody>
          <a:bodyPr wrap="square" rtlCol="0">
            <a:spAutoFit/>
          </a:bodyPr>
          <a:lstStyle/>
          <a:p>
            <a:pPr algn="r">
              <a:lnSpc>
                <a:spcPct val="150000"/>
              </a:lnSpc>
            </a:pPr>
            <a:r>
              <a:rPr lang="es-ES_tradnl" sz="2800" b="1" dirty="0">
                <a:solidFill>
                  <a:schemeClr val="accent1"/>
                </a:solidFill>
              </a:rPr>
              <a:t>Actividades fomento vacunación</a:t>
            </a:r>
          </a:p>
        </p:txBody>
      </p:sp>
      <p:sp>
        <p:nvSpPr>
          <p:cNvPr id="6" name="Rectangle 3"/>
          <p:cNvSpPr>
            <a:spLocks noChangeArrowheads="1"/>
          </p:cNvSpPr>
          <p:nvPr/>
        </p:nvSpPr>
        <p:spPr bwMode="auto">
          <a:xfrm>
            <a:off x="1028014" y="4290506"/>
            <a:ext cx="6460621" cy="707886"/>
          </a:xfrm>
          <a:prstGeom prst="rect">
            <a:avLst/>
          </a:prstGeom>
          <a:noFill/>
          <a:ln w="9525">
            <a:noFill/>
            <a:miter lim="800000"/>
            <a:headEnd/>
            <a:tailEnd/>
          </a:ln>
        </p:spPr>
        <p:txBody>
          <a:bodyPr wrap="square">
            <a:spAutoFit/>
          </a:bodyPr>
          <a:lstStyle/>
          <a:p>
            <a:pPr eaLnBrk="0" hangingPunct="0"/>
            <a:r>
              <a:rPr lang="es-ES_tradnl" sz="2000" dirty="0">
                <a:solidFill>
                  <a:schemeClr val="tx2"/>
                </a:solidFill>
                <a:latin typeface="Arial" charset="0"/>
                <a:cs typeface="Arial" charset="0"/>
              </a:rPr>
              <a:t>- </a:t>
            </a:r>
            <a:r>
              <a:rPr lang="es-ES_tradnl" sz="2000" dirty="0">
                <a:latin typeface="Arial" charset="0"/>
                <a:cs typeface="Arial" charset="0"/>
              </a:rPr>
              <a:t>Reparto de chapas a los profesionales para fomentar la vacunación</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518" y="3898865"/>
            <a:ext cx="3789151" cy="2935898"/>
          </a:xfrm>
          <a:prstGeom prst="rect">
            <a:avLst/>
          </a:prstGeom>
        </p:spPr>
      </p:pic>
    </p:spTree>
    <p:extLst>
      <p:ext uri="{BB962C8B-B14F-4D97-AF65-F5344CB8AC3E}">
        <p14:creationId xmlns:p14="http://schemas.microsoft.com/office/powerpoint/2010/main" val="84804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3746" t="22387" r="17442" b="19791"/>
          <a:stretch/>
        </p:blipFill>
        <p:spPr>
          <a:xfrm>
            <a:off x="1134208" y="1290843"/>
            <a:ext cx="10335662" cy="4885275"/>
          </a:xfrm>
          <a:prstGeom prst="rect">
            <a:avLst/>
          </a:prstGeom>
        </p:spPr>
      </p:pic>
      <p:sp>
        <p:nvSpPr>
          <p:cNvPr id="3" name="Rectangle 2"/>
          <p:cNvSpPr>
            <a:spLocks noChangeArrowheads="1"/>
          </p:cNvSpPr>
          <p:nvPr/>
        </p:nvSpPr>
        <p:spPr bwMode="auto">
          <a:xfrm>
            <a:off x="1047749" y="473561"/>
            <a:ext cx="10215607" cy="504825"/>
          </a:xfrm>
          <a:prstGeom prst="rect">
            <a:avLst/>
          </a:prstGeom>
          <a:noFill/>
          <a:ln w="9525">
            <a:noFill/>
            <a:miter lim="800000"/>
            <a:headEnd/>
            <a:tailEnd/>
          </a:ln>
        </p:spPr>
        <p:txBody>
          <a:bodyPr anchor="ctr"/>
          <a:lstStyle/>
          <a:p>
            <a:pPr algn="ctr" eaLnBrk="0" hangingPunct="0"/>
            <a:r>
              <a:rPr lang="es-ES" sz="2400" b="1" dirty="0">
                <a:solidFill>
                  <a:schemeClr val="accent1"/>
                </a:solidFill>
              </a:rPr>
              <a:t>Covid: Casos por 100.000 habitantes</a:t>
            </a:r>
            <a:endParaRPr lang="es-ES" sz="2400" b="1" dirty="0">
              <a:solidFill>
                <a:schemeClr val="accent3"/>
              </a:solidFill>
            </a:endParaRPr>
          </a:p>
        </p:txBody>
      </p:sp>
    </p:spTree>
    <p:extLst>
      <p:ext uri="{BB962C8B-B14F-4D97-AF65-F5344CB8AC3E}">
        <p14:creationId xmlns:p14="http://schemas.microsoft.com/office/powerpoint/2010/main" val="334949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09191" y="2690336"/>
            <a:ext cx="6143402" cy="738664"/>
          </a:xfrm>
          <a:prstGeom prst="rect">
            <a:avLst/>
          </a:prstGeom>
          <a:noFill/>
        </p:spPr>
        <p:txBody>
          <a:bodyPr wrap="square" rtlCol="0">
            <a:spAutoFit/>
          </a:bodyPr>
          <a:lstStyle/>
          <a:p>
            <a:pPr>
              <a:lnSpc>
                <a:spcPct val="150000"/>
              </a:lnSpc>
            </a:pPr>
            <a:r>
              <a:rPr lang="es-ES_tradnl" sz="2800" b="1" dirty="0">
                <a:solidFill>
                  <a:schemeClr val="accent1"/>
                </a:solidFill>
              </a:rPr>
              <a:t>Materiales gráficos</a:t>
            </a:r>
          </a:p>
        </p:txBody>
      </p:sp>
      <p:pic>
        <p:nvPicPr>
          <p:cNvPr id="2" name="Imagen 1"/>
          <p:cNvPicPr>
            <a:picLocks noChangeAspect="1"/>
          </p:cNvPicPr>
          <p:nvPr/>
        </p:nvPicPr>
        <p:blipFill rotWithShape="1">
          <a:blip r:embed="rId2"/>
          <a:srcRect l="24487" t="12109" r="42564" b="2763"/>
          <a:stretch/>
        </p:blipFill>
        <p:spPr>
          <a:xfrm>
            <a:off x="6431949" y="335995"/>
            <a:ext cx="4233810" cy="6153027"/>
          </a:xfrm>
          <a:prstGeom prst="rect">
            <a:avLst/>
          </a:prstGeom>
        </p:spPr>
      </p:pic>
    </p:spTree>
    <p:extLst>
      <p:ext uri="{BB962C8B-B14F-4D97-AF65-F5344CB8AC3E}">
        <p14:creationId xmlns:p14="http://schemas.microsoft.com/office/powerpoint/2010/main" val="268493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p:cNvSpPr>
          <p:nvPr/>
        </p:nvSpPr>
        <p:spPr bwMode="auto">
          <a:xfrm>
            <a:off x="1491111" y="576478"/>
            <a:ext cx="9579632" cy="6566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000" b="1" i="0" kern="1200" baseline="0">
                <a:solidFill>
                  <a:schemeClr val="accent1"/>
                </a:solidFill>
                <a:latin typeface="+mj-lt"/>
                <a:ea typeface="+mj-ea"/>
                <a:cs typeface="+mj-cs"/>
              </a:defRPr>
            </a:lvl1pPr>
          </a:lstStyle>
          <a:p>
            <a:pPr algn="ctr"/>
            <a:r>
              <a:rPr lang="es-ES_tradnl" altLang="es-ES" sz="2800" dirty="0">
                <a:latin typeface="Arial" panose="020B0604020202020204" pitchFamily="34" charset="0"/>
                <a:cs typeface="Arial" panose="020B0604020202020204" pitchFamily="34" charset="0"/>
              </a:rPr>
              <a:t>Importancia de vacunarse frente a la gripe y </a:t>
            </a:r>
            <a:r>
              <a:rPr lang="es-ES_tradnl" altLang="es-ES" sz="2800" dirty="0" err="1">
                <a:latin typeface="Arial" panose="020B0604020202020204" pitchFamily="34" charset="0"/>
                <a:cs typeface="Arial" panose="020B0604020202020204" pitchFamily="34" charset="0"/>
              </a:rPr>
              <a:t>covid</a:t>
            </a:r>
            <a:endParaRPr lang="es-ES_tradnl" altLang="es-ES" sz="2800" dirty="0">
              <a:latin typeface="Arial" panose="020B0604020202020204" pitchFamily="34" charset="0"/>
              <a:cs typeface="Arial" panose="020B0604020202020204" pitchFamily="34" charset="0"/>
            </a:endParaRPr>
          </a:p>
          <a:p>
            <a:endParaRPr lang="es-ES_tradnl" altLang="es-ES" sz="2800" dirty="0">
              <a:latin typeface="Arial" panose="020B0604020202020204" pitchFamily="34" charset="0"/>
              <a:cs typeface="Arial" panose="020B0604020202020204" pitchFamily="34" charset="0"/>
            </a:endParaRPr>
          </a:p>
        </p:txBody>
      </p:sp>
      <p:sp>
        <p:nvSpPr>
          <p:cNvPr id="6" name="Rectangle 3"/>
          <p:cNvSpPr txBox="1">
            <a:spLocks/>
          </p:cNvSpPr>
          <p:nvPr/>
        </p:nvSpPr>
        <p:spPr>
          <a:xfrm>
            <a:off x="982969" y="1520261"/>
            <a:ext cx="10596500" cy="4054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1200" indent="-596900" algn="just">
              <a:lnSpc>
                <a:spcPct val="150000"/>
              </a:lnSpc>
              <a:spcBef>
                <a:spcPts val="600"/>
              </a:spcBef>
              <a:spcAft>
                <a:spcPts val="600"/>
              </a:spcAft>
              <a:buClr>
                <a:schemeClr val="accent1"/>
              </a:buClr>
              <a:buFont typeface="Wingdings" pitchFamily="2" charset="2"/>
              <a:buChar char="ü"/>
            </a:pPr>
            <a:r>
              <a:rPr lang="es-ES_tradnl" sz="2000" dirty="0">
                <a:latin typeface="+mj-lt"/>
                <a:cs typeface="Arial" charset="0"/>
              </a:rPr>
              <a:t>La coinfección por los dos virus (SARS Cov-2 y virus gripal) aumenta el riesgo de muerte.</a:t>
            </a:r>
          </a:p>
          <a:p>
            <a:pPr marL="720725" indent="-588963" algn="just">
              <a:lnSpc>
                <a:spcPct val="150000"/>
              </a:lnSpc>
              <a:spcBef>
                <a:spcPts val="600"/>
              </a:spcBef>
              <a:spcAft>
                <a:spcPts val="600"/>
              </a:spcAft>
              <a:buFont typeface="Wingdings" panose="05000000000000000000" pitchFamily="2" charset="2"/>
              <a:buChar char="ü"/>
            </a:pPr>
            <a:r>
              <a:rPr lang="es-ES_tradnl" sz="2000" dirty="0">
                <a:latin typeface="+mj-lt"/>
              </a:rPr>
              <a:t>No hay un mayor riesgo de infectarse por SARS-CoV-2 o de padecer COVID-19 de mayor gravedad por haber recibido una vacuna frente a la gripe. Por el contrario, varios estudios asocian la vacunación frente a la gripe con menor gravedad y menor mortalidad por COVID-19.</a:t>
            </a:r>
          </a:p>
          <a:p>
            <a:pPr marL="720725" indent="-588963" algn="just">
              <a:lnSpc>
                <a:spcPct val="150000"/>
              </a:lnSpc>
              <a:spcBef>
                <a:spcPts val="600"/>
              </a:spcBef>
              <a:spcAft>
                <a:spcPts val="600"/>
              </a:spcAft>
              <a:buFont typeface="Wingdings" panose="05000000000000000000" pitchFamily="2" charset="2"/>
              <a:buChar char="ü"/>
            </a:pPr>
            <a:r>
              <a:rPr lang="es-ES_tradnl" sz="2000" dirty="0">
                <a:latin typeface="+mj-lt"/>
              </a:rPr>
              <a:t>Existe incertidumbre sobre la evolución de la actividad gripal en el próximo invierno.</a:t>
            </a:r>
          </a:p>
          <a:p>
            <a:pPr marL="720725" indent="-588963" algn="just">
              <a:lnSpc>
                <a:spcPct val="150000"/>
              </a:lnSpc>
              <a:spcBef>
                <a:spcPts val="600"/>
              </a:spcBef>
              <a:spcAft>
                <a:spcPts val="600"/>
              </a:spcAft>
              <a:buFont typeface="Wingdings" panose="05000000000000000000" pitchFamily="2" charset="2"/>
              <a:buChar char="ü"/>
            </a:pPr>
            <a:r>
              <a:rPr lang="es-ES_tradnl" sz="2000" dirty="0">
                <a:latin typeface="+mj-lt"/>
              </a:rPr>
              <a:t>Los profesionales sanitarios y socio-sanitarios deben ejercer un papel ejemplarizante y alcanzar, como en la temporada anterior, coberturas de vacunación elevadas.</a:t>
            </a:r>
            <a:endParaRPr lang="es-ES" sz="2000" dirty="0">
              <a:latin typeface="+mj-lt"/>
            </a:endParaRPr>
          </a:p>
        </p:txBody>
      </p:sp>
    </p:spTree>
    <p:extLst>
      <p:ext uri="{BB962C8B-B14F-4D97-AF65-F5344CB8AC3E}">
        <p14:creationId xmlns:p14="http://schemas.microsoft.com/office/powerpoint/2010/main" val="362945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09842" y="1630023"/>
            <a:ext cx="6878806" cy="1754326"/>
          </a:xfrm>
          <a:prstGeom prst="rect">
            <a:avLst/>
          </a:prstGeom>
        </p:spPr>
        <p:txBody>
          <a:bodyPr wrap="none">
            <a:spAutoFit/>
          </a:bodyPr>
          <a:lstStyle/>
          <a:p>
            <a:pPr algn="ctr"/>
            <a:r>
              <a:rPr lang="es-ES" sz="5400" b="1" dirty="0">
                <a:solidFill>
                  <a:schemeClr val="bg1"/>
                </a:solidFill>
              </a:rPr>
              <a:t>Muchas gracias por </a:t>
            </a:r>
          </a:p>
          <a:p>
            <a:pPr algn="ctr"/>
            <a:r>
              <a:rPr lang="es-ES" sz="5400" b="1" dirty="0">
                <a:solidFill>
                  <a:schemeClr val="bg1"/>
                </a:solidFill>
              </a:rPr>
              <a:t>su atención</a:t>
            </a:r>
          </a:p>
        </p:txBody>
      </p:sp>
    </p:spTree>
    <p:extLst>
      <p:ext uri="{BB962C8B-B14F-4D97-AF65-F5344CB8AC3E}">
        <p14:creationId xmlns:p14="http://schemas.microsoft.com/office/powerpoint/2010/main" val="341648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4287" t="20335" r="4035" b="60194"/>
          <a:stretch/>
        </p:blipFill>
        <p:spPr>
          <a:xfrm>
            <a:off x="7254" y="0"/>
            <a:ext cx="12184745" cy="1911071"/>
          </a:xfrm>
          <a:prstGeom prst="rect">
            <a:avLst/>
          </a:prstGeom>
        </p:spPr>
      </p:pic>
      <p:pic>
        <p:nvPicPr>
          <p:cNvPr id="3" name="Imagen 2"/>
          <p:cNvPicPr>
            <a:picLocks noChangeAspect="1"/>
          </p:cNvPicPr>
          <p:nvPr/>
        </p:nvPicPr>
        <p:blipFill rotWithShape="1">
          <a:blip r:embed="rId2"/>
          <a:srcRect l="14206" t="49400" r="16429" b="4885"/>
          <a:stretch/>
        </p:blipFill>
        <p:spPr>
          <a:xfrm>
            <a:off x="7255" y="2096701"/>
            <a:ext cx="12184745" cy="4761299"/>
          </a:xfrm>
          <a:prstGeom prst="rect">
            <a:avLst/>
          </a:prstGeom>
        </p:spPr>
      </p:pic>
    </p:spTree>
    <p:extLst>
      <p:ext uri="{BB962C8B-B14F-4D97-AF65-F5344CB8AC3E}">
        <p14:creationId xmlns:p14="http://schemas.microsoft.com/office/powerpoint/2010/main" val="167802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7749" y="473561"/>
            <a:ext cx="10215607" cy="504825"/>
          </a:xfrm>
          <a:prstGeom prst="rect">
            <a:avLst/>
          </a:prstGeom>
          <a:noFill/>
          <a:ln w="9525">
            <a:noFill/>
            <a:miter lim="800000"/>
            <a:headEnd/>
            <a:tailEnd/>
          </a:ln>
        </p:spPr>
        <p:txBody>
          <a:bodyPr anchor="ctr"/>
          <a:lstStyle/>
          <a:p>
            <a:pPr algn="ctr" eaLnBrk="0" hangingPunct="0"/>
            <a:r>
              <a:rPr lang="es-ES" sz="2400" b="1" dirty="0">
                <a:solidFill>
                  <a:schemeClr val="accent1"/>
                </a:solidFill>
              </a:rPr>
              <a:t>Temporada gripal 2021-2022</a:t>
            </a:r>
            <a:endParaRPr lang="es-ES" sz="2400" b="1" dirty="0">
              <a:solidFill>
                <a:schemeClr val="accent3"/>
              </a:solidFill>
            </a:endParaRPr>
          </a:p>
        </p:txBody>
      </p:sp>
      <p:sp>
        <p:nvSpPr>
          <p:cNvPr id="5" name="CuadroTexto 4"/>
          <p:cNvSpPr txBox="1"/>
          <p:nvPr/>
        </p:nvSpPr>
        <p:spPr>
          <a:xfrm>
            <a:off x="1047749" y="5292292"/>
            <a:ext cx="10251831" cy="1723549"/>
          </a:xfrm>
          <a:prstGeom prst="rect">
            <a:avLst/>
          </a:prstGeom>
          <a:noFill/>
        </p:spPr>
        <p:txBody>
          <a:bodyPr wrap="square" lIns="0" tIns="0" rIns="0" bIns="0" rtlCol="0">
            <a:spAutoFit/>
          </a:bodyPr>
          <a:lstStyle/>
          <a:p>
            <a:r>
              <a:rPr lang="es-ES" sz="1600" i="0" dirty="0">
                <a:solidFill>
                  <a:srgbClr val="2A2A2A"/>
                </a:solidFill>
                <a:latin typeface="Arial" charset="0"/>
                <a:ea typeface="Arial" charset="0"/>
                <a:cs typeface="Arial" charset="0"/>
              </a:rPr>
              <a:t>En </a:t>
            </a:r>
            <a:r>
              <a:rPr lang="es-ES" sz="1600" dirty="0">
                <a:solidFill>
                  <a:srgbClr val="2A2A2A"/>
                </a:solidFill>
                <a:latin typeface="Arial" charset="0"/>
                <a:ea typeface="Arial" charset="0"/>
                <a:cs typeface="Arial" charset="0"/>
              </a:rPr>
              <a:t>la temporada 20-21 se observó un </a:t>
            </a:r>
            <a:r>
              <a:rPr lang="es-ES" sz="1600" i="0" dirty="0">
                <a:solidFill>
                  <a:srgbClr val="2A2A2A"/>
                </a:solidFill>
                <a:latin typeface="Arial" charset="0"/>
                <a:ea typeface="Arial" charset="0"/>
                <a:cs typeface="Arial" charset="0"/>
              </a:rPr>
              <a:t>descenso del 99,4% de la incidencia acumulada con respecto a la temporada 19-20. </a:t>
            </a:r>
          </a:p>
          <a:p>
            <a:r>
              <a:rPr lang="es-ES" sz="1600" b="1" dirty="0"/>
              <a:t>En la temporada 21-22 la incidencia acumulada de gripe, también fue baja, 486,2 casos por 100.000 habitantes y  solo se superó el umbral epidémico en la semana 14. Se notificaron 5 brotes de gripe en centros residenciales.</a:t>
            </a:r>
            <a:endParaRPr lang="es-ES" sz="1600" b="1" i="0" dirty="0">
              <a:solidFill>
                <a:srgbClr val="2A2A2A"/>
              </a:solidFill>
              <a:latin typeface="Arial" charset="0"/>
              <a:ea typeface="Arial" charset="0"/>
              <a:cs typeface="Arial" charset="0"/>
            </a:endParaRPr>
          </a:p>
          <a:p>
            <a:endParaRPr lang="es-ES" sz="1600" b="1" dirty="0">
              <a:solidFill>
                <a:srgbClr val="2A2A2A"/>
              </a:solidFill>
              <a:latin typeface="Arial" charset="0"/>
              <a:ea typeface="Arial" charset="0"/>
              <a:cs typeface="Arial" charset="0"/>
            </a:endParaRPr>
          </a:p>
          <a:p>
            <a:endParaRPr lang="es-ES" sz="1600" b="1" i="0" dirty="0">
              <a:solidFill>
                <a:srgbClr val="2A2A2A"/>
              </a:solidFill>
              <a:latin typeface="Arial" charset="0"/>
              <a:ea typeface="Arial" charset="0"/>
              <a:cs typeface="Arial" charset="0"/>
            </a:endParaRPr>
          </a:p>
        </p:txBody>
      </p:sp>
      <p:pic>
        <p:nvPicPr>
          <p:cNvPr id="6" name="Imagen 5">
            <a:extLst>
              <a:ext uri="{FF2B5EF4-FFF2-40B4-BE49-F238E27FC236}">
                <a16:creationId xmlns:a16="http://schemas.microsoft.com/office/drawing/2014/main" id="{0E61E0A3-9373-860C-E461-809B399A4E73}"/>
              </a:ext>
            </a:extLst>
          </p:cNvPr>
          <p:cNvPicPr>
            <a:picLocks noChangeAspect="1"/>
          </p:cNvPicPr>
          <p:nvPr/>
        </p:nvPicPr>
        <p:blipFill>
          <a:blip r:embed="rId2"/>
          <a:stretch>
            <a:fillRect/>
          </a:stretch>
        </p:blipFill>
        <p:spPr>
          <a:xfrm>
            <a:off x="700025" y="1336431"/>
            <a:ext cx="10791949" cy="3066757"/>
          </a:xfrm>
          <a:prstGeom prst="rect">
            <a:avLst/>
          </a:prstGeom>
        </p:spPr>
      </p:pic>
    </p:spTree>
    <p:extLst>
      <p:ext uri="{BB962C8B-B14F-4D97-AF65-F5344CB8AC3E}">
        <p14:creationId xmlns:p14="http://schemas.microsoft.com/office/powerpoint/2010/main" val="177028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121E34A0-45AC-358D-9196-8321B4CFADA8}"/>
              </a:ext>
            </a:extLst>
          </p:cNvPr>
          <p:cNvGraphicFramePr>
            <a:graphicFrameLocks noGrp="1"/>
          </p:cNvGraphicFramePr>
          <p:nvPr>
            <p:extLst>
              <p:ext uri="{D42A27DB-BD31-4B8C-83A1-F6EECF244321}">
                <p14:modId xmlns:p14="http://schemas.microsoft.com/office/powerpoint/2010/main" val="3983420103"/>
              </p:ext>
            </p:extLst>
          </p:nvPr>
        </p:nvGraphicFramePr>
        <p:xfrm>
          <a:off x="1758463" y="1392703"/>
          <a:ext cx="8229600" cy="5064367"/>
        </p:xfrm>
        <a:graphic>
          <a:graphicData uri="http://schemas.openxmlformats.org/drawingml/2006/table">
            <a:tbl>
              <a:tblPr/>
              <a:tblGrid>
                <a:gridCol w="958324">
                  <a:extLst>
                    <a:ext uri="{9D8B030D-6E8A-4147-A177-3AD203B41FA5}">
                      <a16:colId xmlns:a16="http://schemas.microsoft.com/office/drawing/2014/main" val="330222551"/>
                    </a:ext>
                  </a:extLst>
                </a:gridCol>
                <a:gridCol w="958324">
                  <a:extLst>
                    <a:ext uri="{9D8B030D-6E8A-4147-A177-3AD203B41FA5}">
                      <a16:colId xmlns:a16="http://schemas.microsoft.com/office/drawing/2014/main" val="579606835"/>
                    </a:ext>
                  </a:extLst>
                </a:gridCol>
                <a:gridCol w="958324">
                  <a:extLst>
                    <a:ext uri="{9D8B030D-6E8A-4147-A177-3AD203B41FA5}">
                      <a16:colId xmlns:a16="http://schemas.microsoft.com/office/drawing/2014/main" val="4210840699"/>
                    </a:ext>
                  </a:extLst>
                </a:gridCol>
                <a:gridCol w="958324">
                  <a:extLst>
                    <a:ext uri="{9D8B030D-6E8A-4147-A177-3AD203B41FA5}">
                      <a16:colId xmlns:a16="http://schemas.microsoft.com/office/drawing/2014/main" val="2078705238"/>
                    </a:ext>
                  </a:extLst>
                </a:gridCol>
                <a:gridCol w="1042176">
                  <a:extLst>
                    <a:ext uri="{9D8B030D-6E8A-4147-A177-3AD203B41FA5}">
                      <a16:colId xmlns:a16="http://schemas.microsoft.com/office/drawing/2014/main" val="2989531209"/>
                    </a:ext>
                  </a:extLst>
                </a:gridCol>
                <a:gridCol w="1006239">
                  <a:extLst>
                    <a:ext uri="{9D8B030D-6E8A-4147-A177-3AD203B41FA5}">
                      <a16:colId xmlns:a16="http://schemas.microsoft.com/office/drawing/2014/main" val="1087250499"/>
                    </a:ext>
                  </a:extLst>
                </a:gridCol>
                <a:gridCol w="1038181">
                  <a:extLst>
                    <a:ext uri="{9D8B030D-6E8A-4147-A177-3AD203B41FA5}">
                      <a16:colId xmlns:a16="http://schemas.microsoft.com/office/drawing/2014/main" val="2865164827"/>
                    </a:ext>
                  </a:extLst>
                </a:gridCol>
                <a:gridCol w="1309708">
                  <a:extLst>
                    <a:ext uri="{9D8B030D-6E8A-4147-A177-3AD203B41FA5}">
                      <a16:colId xmlns:a16="http://schemas.microsoft.com/office/drawing/2014/main" val="2027200695"/>
                    </a:ext>
                  </a:extLst>
                </a:gridCol>
              </a:tblGrid>
              <a:tr h="1443347">
                <a:tc>
                  <a:txBody>
                    <a:bodyPr/>
                    <a:lstStyle/>
                    <a:p>
                      <a:pPr algn="ctr" rtl="0" fontAlgn="ctr"/>
                      <a:r>
                        <a:rPr lang="es-ES" sz="800" b="0" i="0" u="none" strike="noStrike">
                          <a:solidFill>
                            <a:srgbClr val="1A1918"/>
                          </a:solidFill>
                          <a:effectLst/>
                          <a:latin typeface="Arial" panose="020B0604020202020204" pitchFamily="34" charset="0"/>
                        </a:rPr>
                        <a:t>Temporada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800" b="0" i="0" u="none" strike="noStrike">
                          <a:solidFill>
                            <a:srgbClr val="1A1918"/>
                          </a:solidFill>
                          <a:effectLst/>
                          <a:latin typeface="Arial" panose="020B0604020202020204" pitchFamily="34" charset="0"/>
                        </a:rPr>
                        <a:t>Semana superación umbral</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800" b="0" i="0" u="none" strike="noStrike">
                          <a:solidFill>
                            <a:srgbClr val="1A1918"/>
                          </a:solidFill>
                          <a:effectLst/>
                          <a:latin typeface="Arial" panose="020B0604020202020204" pitchFamily="34" charset="0"/>
                        </a:rPr>
                        <a:t>Nº semanas por encima del umbral hasta el pico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800" b="0" i="0" u="none" strike="noStrike">
                          <a:solidFill>
                            <a:srgbClr val="1A1918"/>
                          </a:solidFill>
                          <a:effectLst/>
                          <a:latin typeface="Arial" panose="020B0604020202020204" pitchFamily="34" charset="0"/>
                        </a:rPr>
                        <a:t>Semana pico epidémico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800" b="0" i="0" u="none" strike="noStrike">
                          <a:solidFill>
                            <a:srgbClr val="1A1918"/>
                          </a:solidFill>
                          <a:effectLst/>
                          <a:latin typeface="Arial" panose="020B0604020202020204" pitchFamily="34" charset="0"/>
                        </a:rPr>
                        <a:t>Incidencia del pico epidémico   nº casos / 10</a:t>
                      </a:r>
                      <a:r>
                        <a:rPr lang="es-ES" sz="800" b="0" i="0" u="none" strike="noStrike" baseline="30000">
                          <a:solidFill>
                            <a:srgbClr val="1A1918"/>
                          </a:solidFill>
                          <a:effectLst/>
                          <a:latin typeface="Arial" panose="020B0604020202020204" pitchFamily="34" charset="0"/>
                        </a:rPr>
                        <a:t>5</a:t>
                      </a:r>
                      <a:r>
                        <a:rPr lang="es-ES" sz="800" b="0" i="0" u="none" strike="noStrike">
                          <a:solidFill>
                            <a:srgbClr val="1A1918"/>
                          </a:solidFill>
                          <a:effectLst/>
                          <a:latin typeface="Arial" panose="020B0604020202020204" pitchFamily="34" charset="0"/>
                        </a:rPr>
                        <a:t> habitantes</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800" b="0" i="0" u="none" strike="noStrike">
                          <a:solidFill>
                            <a:srgbClr val="1A1918"/>
                          </a:solidFill>
                          <a:effectLst/>
                          <a:latin typeface="Arial" panose="020B0604020202020204" pitchFamily="34" charset="0"/>
                        </a:rPr>
                        <a:t>Duración periodo epidémico   (nº semanas) </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800" b="0" i="0" u="none" strike="noStrike">
                          <a:solidFill>
                            <a:srgbClr val="1A1918"/>
                          </a:solidFill>
                          <a:effectLst/>
                          <a:latin typeface="Arial" panose="020B0604020202020204" pitchFamily="34" charset="0"/>
                        </a:rPr>
                        <a:t>Virus predominante</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800" b="0" i="0" u="none" strike="noStrike">
                          <a:solidFill>
                            <a:srgbClr val="1A1918"/>
                          </a:solidFill>
                          <a:effectLst/>
                          <a:latin typeface="Arial" panose="020B0604020202020204" pitchFamily="34" charset="0"/>
                        </a:rPr>
                        <a:t>Incidencia acumulada   (nº casos totales en la temporada / población cubierta por la RCA en cada temporada)</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extLst>
                  <a:ext uri="{0D108BD9-81ED-4DB2-BD59-A6C34878D82A}">
                    <a16:rowId xmlns:a16="http://schemas.microsoft.com/office/drawing/2014/main" val="3148730256"/>
                  </a:ext>
                </a:extLst>
              </a:tr>
              <a:tr h="278540">
                <a:tc>
                  <a:txBody>
                    <a:bodyPr/>
                    <a:lstStyle/>
                    <a:p>
                      <a:pPr algn="ctr" rtl="0" fontAlgn="ctr"/>
                      <a:r>
                        <a:rPr lang="es-ES" sz="600" b="0" i="0" u="none" strike="noStrike">
                          <a:solidFill>
                            <a:srgbClr val="1A1918"/>
                          </a:solidFill>
                          <a:effectLst/>
                          <a:latin typeface="Arial" panose="020B0604020202020204" pitchFamily="34" charset="0"/>
                        </a:rPr>
                        <a:t>2009-2010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42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45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744,2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7</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A(H1N1)pdm09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3.097,10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4272611216"/>
                  </a:ext>
                </a:extLst>
              </a:tr>
              <a:tr h="278540">
                <a:tc>
                  <a:txBody>
                    <a:bodyPr/>
                    <a:lstStyle/>
                    <a:p>
                      <a:pPr algn="ctr" rtl="0" fontAlgn="ctr"/>
                      <a:r>
                        <a:rPr lang="es-ES" sz="600" b="0" i="0" u="none" strike="noStrike">
                          <a:solidFill>
                            <a:srgbClr val="1A1918"/>
                          </a:solidFill>
                          <a:effectLst/>
                          <a:latin typeface="Arial" panose="020B0604020202020204" pitchFamily="34" charset="0"/>
                        </a:rPr>
                        <a:t>2010-2011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293,1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10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pt-BR" sz="600" b="0" i="0" u="none" strike="noStrike">
                          <a:solidFill>
                            <a:srgbClr val="1A1918"/>
                          </a:solidFill>
                          <a:effectLst/>
                          <a:latin typeface="Arial" panose="020B0604020202020204" pitchFamily="34" charset="0"/>
                        </a:rPr>
                        <a:t>A(H1N1)pdm09 y B</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2.059,10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1731048942"/>
                  </a:ext>
                </a:extLst>
              </a:tr>
              <a:tr h="278540">
                <a:tc>
                  <a:txBody>
                    <a:bodyPr/>
                    <a:lstStyle/>
                    <a:p>
                      <a:pPr algn="ctr" rtl="0" fontAlgn="ctr"/>
                      <a:r>
                        <a:rPr lang="es-ES" sz="600" b="0" i="0" u="none" strike="noStrike">
                          <a:solidFill>
                            <a:srgbClr val="1A1918"/>
                          </a:solidFill>
                          <a:effectLst/>
                          <a:latin typeface="Arial" panose="020B0604020202020204" pitchFamily="34" charset="0"/>
                        </a:rPr>
                        <a:t>2011-2012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531,5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A(H3N2)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2.751,80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3664804620"/>
                  </a:ext>
                </a:extLst>
              </a:tr>
              <a:tr h="278540">
                <a:tc>
                  <a:txBody>
                    <a:bodyPr/>
                    <a:lstStyle/>
                    <a:p>
                      <a:pPr algn="ctr" rtl="0" fontAlgn="ctr"/>
                      <a:r>
                        <a:rPr lang="es-ES" sz="600" b="0" i="0" u="none" strike="noStrike">
                          <a:solidFill>
                            <a:srgbClr val="1A1918"/>
                          </a:solidFill>
                          <a:effectLst/>
                          <a:latin typeface="Arial" panose="020B0604020202020204" pitchFamily="34" charset="0"/>
                        </a:rPr>
                        <a:t>2012-2013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474,2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B</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2.632,00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1069876349"/>
                  </a:ext>
                </a:extLst>
              </a:tr>
              <a:tr h="278540">
                <a:tc>
                  <a:txBody>
                    <a:bodyPr/>
                    <a:lstStyle/>
                    <a:p>
                      <a:pPr algn="ctr" rtl="0" fontAlgn="ctr"/>
                      <a:r>
                        <a:rPr lang="es-ES" sz="600" b="0" i="0" u="none" strike="noStrike">
                          <a:solidFill>
                            <a:srgbClr val="1A1918"/>
                          </a:solidFill>
                          <a:effectLst/>
                          <a:latin typeface="Arial" panose="020B0604020202020204" pitchFamily="34" charset="0"/>
                        </a:rPr>
                        <a:t>2013-2014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616,8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pt-BR" sz="600" b="0" i="0" u="none" strike="noStrike">
                          <a:solidFill>
                            <a:srgbClr val="1A1918"/>
                          </a:solidFill>
                          <a:effectLst/>
                          <a:latin typeface="Arial" panose="020B0604020202020204" pitchFamily="34" charset="0"/>
                        </a:rPr>
                        <a:t>A(H1N1)pdm09 y A(H3N2)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2.535,10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2210663595"/>
                  </a:ext>
                </a:extLst>
              </a:tr>
              <a:tr h="278540">
                <a:tc>
                  <a:txBody>
                    <a:bodyPr/>
                    <a:lstStyle/>
                    <a:p>
                      <a:pPr algn="ctr" rtl="0" fontAlgn="ctr"/>
                      <a:r>
                        <a:rPr lang="es-ES" sz="600" b="0" i="0" u="none" strike="noStrike">
                          <a:solidFill>
                            <a:srgbClr val="1A1918"/>
                          </a:solidFill>
                          <a:effectLst/>
                          <a:latin typeface="Arial" panose="020B0604020202020204" pitchFamily="34" charset="0"/>
                        </a:rPr>
                        <a:t>2014-2015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500,6</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A(H3N2) y B</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2.446,60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917471477"/>
                  </a:ext>
                </a:extLst>
              </a:tr>
              <a:tr h="278540">
                <a:tc>
                  <a:txBody>
                    <a:bodyPr/>
                    <a:lstStyle/>
                    <a:p>
                      <a:pPr algn="ctr" rtl="0" fontAlgn="ctr"/>
                      <a:r>
                        <a:rPr lang="es-ES" sz="600" b="0" i="0" u="none" strike="noStrike">
                          <a:solidFill>
                            <a:srgbClr val="1A1918"/>
                          </a:solidFill>
                          <a:effectLst/>
                          <a:latin typeface="Arial" panose="020B0604020202020204" pitchFamily="34" charset="0"/>
                        </a:rPr>
                        <a:t>2015-2016</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6</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10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624,9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10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pt-BR" sz="600" b="0" i="0" u="none" strike="noStrike">
                          <a:solidFill>
                            <a:srgbClr val="1A1918"/>
                          </a:solidFill>
                          <a:effectLst/>
                          <a:latin typeface="Arial" panose="020B0604020202020204" pitchFamily="34" charset="0"/>
                        </a:rPr>
                        <a:t>A(H1N1)pdm09 y B</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4.140,60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1262649864"/>
                  </a:ext>
                </a:extLst>
              </a:tr>
              <a:tr h="278540">
                <a:tc>
                  <a:txBody>
                    <a:bodyPr/>
                    <a:lstStyle/>
                    <a:p>
                      <a:pPr algn="ctr" rtl="0" fontAlgn="ctr"/>
                      <a:r>
                        <a:rPr lang="es-ES" sz="600" b="0" i="0" u="none" strike="noStrike">
                          <a:solidFill>
                            <a:srgbClr val="1A1918"/>
                          </a:solidFill>
                          <a:effectLst/>
                          <a:latin typeface="Arial" panose="020B0604020202020204" pitchFamily="34" charset="0"/>
                        </a:rPr>
                        <a:t>2016-2017</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425,4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7</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A(H3N2)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1.998,10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1603610294"/>
                  </a:ext>
                </a:extLst>
              </a:tr>
              <a:tr h="278540">
                <a:tc>
                  <a:txBody>
                    <a:bodyPr/>
                    <a:lstStyle/>
                    <a:p>
                      <a:pPr algn="ctr" rtl="0" fontAlgn="ctr"/>
                      <a:r>
                        <a:rPr lang="es-ES" sz="600" b="0" i="0" u="none" strike="noStrike">
                          <a:solidFill>
                            <a:srgbClr val="1A1918"/>
                          </a:solidFill>
                          <a:effectLst/>
                          <a:latin typeface="Arial" panose="020B0604020202020204" pitchFamily="34" charset="0"/>
                        </a:rPr>
                        <a:t>2017-2018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363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11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B y A (H3N2)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2.757,70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3296680813"/>
                  </a:ext>
                </a:extLst>
              </a:tr>
              <a:tr h="278540">
                <a:tc>
                  <a:txBody>
                    <a:bodyPr/>
                    <a:lstStyle/>
                    <a:p>
                      <a:pPr algn="ctr" rtl="0" fontAlgn="ctr"/>
                      <a:r>
                        <a:rPr lang="es-ES" sz="600" b="0" i="0" u="none" strike="noStrike">
                          <a:solidFill>
                            <a:srgbClr val="1A1918"/>
                          </a:solidFill>
                          <a:effectLst/>
                          <a:latin typeface="Arial" panose="020B0604020202020204" pitchFamily="34" charset="0"/>
                        </a:rPr>
                        <a:t>2018-2019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228,2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9</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pt-BR" sz="600" b="0" i="0" u="none" strike="noStrike">
                          <a:solidFill>
                            <a:srgbClr val="1A1918"/>
                          </a:solidFill>
                          <a:effectLst/>
                          <a:latin typeface="Arial" panose="020B0604020202020204" pitchFamily="34" charset="0"/>
                        </a:rPr>
                        <a:t>A(H1N1)pdm09 y A(H3N2)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1.792,90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1518607842"/>
                  </a:ext>
                </a:extLst>
              </a:tr>
              <a:tr h="278540">
                <a:tc>
                  <a:txBody>
                    <a:bodyPr/>
                    <a:lstStyle/>
                    <a:p>
                      <a:pPr algn="ctr" rtl="0" fontAlgn="ctr"/>
                      <a:r>
                        <a:rPr lang="es-ES" sz="600" b="0" i="0" u="none" strike="noStrike">
                          <a:solidFill>
                            <a:srgbClr val="1A1918"/>
                          </a:solidFill>
                          <a:effectLst/>
                          <a:latin typeface="Arial" panose="020B0604020202020204" pitchFamily="34" charset="0"/>
                        </a:rPr>
                        <a:t>2019-2020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539,8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8</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A(H1N1)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2.567,50</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2404160975"/>
                  </a:ext>
                </a:extLst>
              </a:tr>
              <a:tr h="278540">
                <a:tc>
                  <a:txBody>
                    <a:bodyPr/>
                    <a:lstStyle/>
                    <a:p>
                      <a:pPr algn="ctr" rtl="0" fontAlgn="ctr"/>
                      <a:r>
                        <a:rPr lang="es-ES" sz="600" b="0" i="0" u="none" strike="noStrike">
                          <a:solidFill>
                            <a:srgbClr val="1A1918"/>
                          </a:solidFill>
                          <a:effectLst/>
                          <a:latin typeface="Arial" panose="020B0604020202020204" pitchFamily="34" charset="0"/>
                        </a:rPr>
                        <a:t>2020-2021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NO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NO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NO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NO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NO</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a:solidFill>
                            <a:srgbClr val="1A1918"/>
                          </a:solidFill>
                          <a:effectLst/>
                          <a:latin typeface="Arial" panose="020B0604020202020204" pitchFamily="34" charset="0"/>
                        </a:rPr>
                        <a:t>5 MUESTRAS A Y 1 B</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tc>
                  <a:txBody>
                    <a:bodyPr/>
                    <a:lstStyle/>
                    <a:p>
                      <a:pPr algn="ctr" rtl="0" fontAlgn="ctr"/>
                      <a:r>
                        <a:rPr lang="es-ES" sz="600" b="0" i="0" u="none" strike="noStrike" dirty="0">
                          <a:solidFill>
                            <a:srgbClr val="1A1918"/>
                          </a:solidFill>
                          <a:effectLst/>
                          <a:latin typeface="Arial" panose="020B0604020202020204" pitchFamily="34" charset="0"/>
                        </a:rPr>
                        <a:t>16,2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7E7"/>
                    </a:solidFill>
                  </a:tcPr>
                </a:tc>
                <a:extLst>
                  <a:ext uri="{0D108BD9-81ED-4DB2-BD59-A6C34878D82A}">
                    <a16:rowId xmlns:a16="http://schemas.microsoft.com/office/drawing/2014/main" val="1603213954"/>
                  </a:ext>
                </a:extLst>
              </a:tr>
              <a:tr h="278540">
                <a:tc>
                  <a:txBody>
                    <a:bodyPr/>
                    <a:lstStyle/>
                    <a:p>
                      <a:pPr algn="ctr" rtl="0" fontAlgn="ctr"/>
                      <a:r>
                        <a:rPr lang="es-ES" sz="600" b="0" i="0" u="none" strike="noStrike">
                          <a:solidFill>
                            <a:srgbClr val="1A1918"/>
                          </a:solidFill>
                          <a:effectLst/>
                          <a:latin typeface="Arial" panose="020B0604020202020204" pitchFamily="34" charset="0"/>
                        </a:rPr>
                        <a:t>2021-2022</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600" b="0" i="0" u="none" strike="noStrike">
                          <a:solidFill>
                            <a:srgbClr val="1A1918"/>
                          </a:solidFill>
                          <a:effectLst/>
                          <a:latin typeface="Arial" panose="020B0604020202020204" pitchFamily="34" charset="0"/>
                        </a:rPr>
                        <a:t>14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600" b="0" i="0" u="none" strike="noStrike">
                          <a:solidFill>
                            <a:srgbClr val="1A1918"/>
                          </a:solidFill>
                          <a:effectLst/>
                          <a:latin typeface="Arial" panose="020B0604020202020204" pitchFamily="34" charset="0"/>
                        </a:rPr>
                        <a:t>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600" b="0" i="0" u="none" strike="noStrike">
                          <a:solidFill>
                            <a:srgbClr val="1A1918"/>
                          </a:solidFill>
                          <a:effectLst/>
                          <a:latin typeface="Arial" panose="020B0604020202020204" pitchFamily="34" charset="0"/>
                        </a:rPr>
                        <a:t>14</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600" b="0" i="0" u="none" strike="noStrike" dirty="0">
                          <a:solidFill>
                            <a:srgbClr val="1A1918"/>
                          </a:solidFill>
                          <a:effectLst/>
                          <a:latin typeface="Arial" panose="020B0604020202020204" pitchFamily="34" charset="0"/>
                        </a:rPr>
                        <a:t>71,8 </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600" b="0" i="0" u="none" strike="noStrike" dirty="0">
                          <a:solidFill>
                            <a:srgbClr val="1A1918"/>
                          </a:solidFill>
                          <a:effectLst/>
                          <a:latin typeface="Arial" panose="020B0604020202020204" pitchFamily="34" charset="0"/>
                        </a:rPr>
                        <a:t> 1</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600" b="0" i="0" u="none" strike="noStrike" dirty="0">
                          <a:solidFill>
                            <a:srgbClr val="1A1918"/>
                          </a:solidFill>
                          <a:effectLst/>
                          <a:latin typeface="Arial" panose="020B0604020202020204" pitchFamily="34" charset="0"/>
                        </a:rPr>
                        <a:t> AH3</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tc>
                  <a:txBody>
                    <a:bodyPr/>
                    <a:lstStyle/>
                    <a:p>
                      <a:pPr algn="ctr" rtl="0" fontAlgn="ctr"/>
                      <a:r>
                        <a:rPr lang="es-ES" sz="800" b="1" dirty="0"/>
                        <a:t>486,2 </a:t>
                      </a:r>
                      <a:r>
                        <a:rPr lang="es-ES" sz="600" b="0" i="0" u="none" strike="noStrike" dirty="0">
                          <a:solidFill>
                            <a:srgbClr val="1A1918"/>
                          </a:solidFill>
                          <a:effectLst/>
                          <a:latin typeface="Arial" panose="020B0604020202020204" pitchFamily="34" charset="0"/>
                        </a:rPr>
                        <a:t> </a:t>
                      </a:r>
                    </a:p>
                  </a:txBody>
                  <a:tcPr marL="7252" marR="7252" marT="72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ECC"/>
                    </a:solidFill>
                  </a:tcPr>
                </a:tc>
                <a:extLst>
                  <a:ext uri="{0D108BD9-81ED-4DB2-BD59-A6C34878D82A}">
                    <a16:rowId xmlns:a16="http://schemas.microsoft.com/office/drawing/2014/main" val="360502216"/>
                  </a:ext>
                </a:extLst>
              </a:tr>
            </a:tbl>
          </a:graphicData>
        </a:graphic>
      </p:graphicFrame>
      <p:sp>
        <p:nvSpPr>
          <p:cNvPr id="4" name="CuadroTexto 3">
            <a:extLst>
              <a:ext uri="{FF2B5EF4-FFF2-40B4-BE49-F238E27FC236}">
                <a16:creationId xmlns:a16="http://schemas.microsoft.com/office/drawing/2014/main" id="{AE2F57D3-039A-ABC7-2CF9-0220EE1918B9}"/>
              </a:ext>
            </a:extLst>
          </p:cNvPr>
          <p:cNvSpPr txBox="1"/>
          <p:nvPr/>
        </p:nvSpPr>
        <p:spPr>
          <a:xfrm>
            <a:off x="2106635" y="479977"/>
            <a:ext cx="7192109" cy="461665"/>
          </a:xfrm>
          <a:prstGeom prst="rect">
            <a:avLst/>
          </a:prstGeom>
          <a:noFill/>
        </p:spPr>
        <p:txBody>
          <a:bodyPr wrap="square">
            <a:spAutoFit/>
          </a:bodyPr>
          <a:lstStyle/>
          <a:p>
            <a:pPr algn="ctr" eaLnBrk="0" hangingPunct="0"/>
            <a:r>
              <a:rPr lang="es-ES" sz="2400" b="1" dirty="0">
                <a:solidFill>
                  <a:schemeClr val="accent1"/>
                </a:solidFill>
              </a:rPr>
              <a:t>Cuadro-resumen temporadas gripales</a:t>
            </a:r>
            <a:endParaRPr lang="es-ES" sz="2400" b="1" dirty="0">
              <a:solidFill>
                <a:schemeClr val="accent3"/>
              </a:solidFill>
            </a:endParaRPr>
          </a:p>
        </p:txBody>
      </p:sp>
    </p:spTree>
    <p:extLst>
      <p:ext uri="{BB962C8B-B14F-4D97-AF65-F5344CB8AC3E}">
        <p14:creationId xmlns:p14="http://schemas.microsoft.com/office/powerpoint/2010/main" val="24386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1276773" y="507921"/>
            <a:ext cx="9910682" cy="523220"/>
          </a:xfrm>
          <a:prstGeom prst="rect">
            <a:avLst/>
          </a:prstGeom>
          <a:noFill/>
        </p:spPr>
        <p:txBody>
          <a:bodyPr wrap="square" rtlCol="0">
            <a:spAutoFit/>
          </a:bodyPr>
          <a:lstStyle/>
          <a:p>
            <a:r>
              <a:rPr lang="es-ES_tradnl" sz="2800" b="1" dirty="0">
                <a:solidFill>
                  <a:schemeClr val="accent1"/>
                </a:solidFill>
              </a:rPr>
              <a:t>Datos </a:t>
            </a:r>
            <a:r>
              <a:rPr lang="es-ES_tradnl" sz="2800" b="1" dirty="0" smtClean="0">
                <a:solidFill>
                  <a:schemeClr val="accent1"/>
                </a:solidFill>
              </a:rPr>
              <a:t>vacunación gripe </a:t>
            </a:r>
            <a:r>
              <a:rPr lang="es-ES_tradnl" sz="2800" b="1" dirty="0">
                <a:solidFill>
                  <a:schemeClr val="accent1"/>
                </a:solidFill>
              </a:rPr>
              <a:t>campaña 2021-2022</a:t>
            </a:r>
            <a:endParaRPr lang="es-ES" sz="2800" b="1" dirty="0">
              <a:solidFill>
                <a:schemeClr val="accent1"/>
              </a:solidFill>
            </a:endParaRPr>
          </a:p>
        </p:txBody>
      </p:sp>
      <p:sp>
        <p:nvSpPr>
          <p:cNvPr id="5" name="Rectangle 3"/>
          <p:cNvSpPr txBox="1">
            <a:spLocks/>
          </p:cNvSpPr>
          <p:nvPr/>
        </p:nvSpPr>
        <p:spPr>
          <a:xfrm>
            <a:off x="811850" y="1128045"/>
            <a:ext cx="10229315" cy="4656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80000"/>
              </a:lnSpc>
              <a:spcBef>
                <a:spcPts val="0"/>
              </a:spcBef>
              <a:buClr>
                <a:schemeClr val="accent1"/>
              </a:buClr>
              <a:buFont typeface="Arial" charset="0"/>
              <a:buNone/>
            </a:pPr>
            <a:r>
              <a:rPr lang="es-ES_tradnl" sz="2000" b="1" dirty="0">
                <a:latin typeface="Arial" charset="0"/>
              </a:rPr>
              <a:t>Se registraron como </a:t>
            </a:r>
            <a:r>
              <a:rPr lang="es-ES_tradnl" sz="2100" b="1" dirty="0">
                <a:latin typeface="Arial" charset="0"/>
              </a:rPr>
              <a:t>administradas </a:t>
            </a:r>
            <a:r>
              <a:rPr lang="es-ES" sz="2100" b="1" dirty="0">
                <a:latin typeface="Arial" charset="0"/>
              </a:rPr>
              <a:t>323.242</a:t>
            </a:r>
            <a:r>
              <a:rPr lang="es-ES_tradnl" sz="2100" b="1" dirty="0">
                <a:latin typeface="Arial" charset="0"/>
              </a:rPr>
              <a:t> </a:t>
            </a:r>
            <a:r>
              <a:rPr lang="es-ES_tradnl" sz="2000" b="1" dirty="0">
                <a:latin typeface="Arial" charset="0"/>
              </a:rPr>
              <a:t>dosis.</a:t>
            </a:r>
          </a:p>
          <a:p>
            <a:pPr marL="0" indent="0">
              <a:lnSpc>
                <a:spcPct val="180000"/>
              </a:lnSpc>
              <a:spcBef>
                <a:spcPts val="0"/>
              </a:spcBef>
              <a:buClr>
                <a:schemeClr val="accent1"/>
              </a:buClr>
              <a:buFont typeface="Arial" charset="0"/>
              <a:buNone/>
            </a:pPr>
            <a:r>
              <a:rPr lang="es-ES_tradnl" sz="2000" dirty="0">
                <a:latin typeface="Arial" charset="0"/>
              </a:rPr>
              <a:t>Este número fue  ligeramente inferior a las registradas en la temporada anterior</a:t>
            </a:r>
          </a:p>
          <a:p>
            <a:pPr marL="0" indent="0">
              <a:lnSpc>
                <a:spcPct val="180000"/>
              </a:lnSpc>
              <a:buClr>
                <a:schemeClr val="accent1"/>
              </a:buClr>
              <a:buFont typeface="Arial" charset="0"/>
              <a:buNone/>
            </a:pPr>
            <a:endParaRPr lang="es-ES_tradnl" sz="2000" dirty="0">
              <a:latin typeface="Arial" charset="0"/>
            </a:endParaRPr>
          </a:p>
          <a:p>
            <a:pPr marL="1360488" lvl="3" indent="-266700">
              <a:lnSpc>
                <a:spcPct val="160000"/>
              </a:lnSpc>
              <a:buClr>
                <a:schemeClr val="accent1"/>
              </a:buClr>
            </a:pPr>
            <a:r>
              <a:rPr lang="es-ES_tradnl" sz="2000" dirty="0">
                <a:latin typeface="Arial" charset="0"/>
              </a:rPr>
              <a:t>Mayores de 65 años: 194.353 lo que supone una cobertura del 70%</a:t>
            </a:r>
          </a:p>
          <a:p>
            <a:pPr marL="1360488" lvl="3" indent="-266700">
              <a:lnSpc>
                <a:spcPct val="160000"/>
              </a:lnSpc>
              <a:buClr>
                <a:schemeClr val="accent1"/>
              </a:buClr>
            </a:pPr>
            <a:r>
              <a:rPr lang="es-ES_tradnl" sz="2000" dirty="0">
                <a:latin typeface="Arial" charset="0"/>
              </a:rPr>
              <a:t>Menores de 65 años:  112.331 </a:t>
            </a:r>
          </a:p>
          <a:p>
            <a:pPr marL="1360488" lvl="3" indent="-266700">
              <a:lnSpc>
                <a:spcPct val="160000"/>
              </a:lnSpc>
              <a:buClr>
                <a:schemeClr val="accent1"/>
              </a:buClr>
            </a:pPr>
            <a:r>
              <a:rPr lang="es-ES_tradnl" sz="2000" dirty="0">
                <a:latin typeface="Arial" charset="0"/>
              </a:rPr>
              <a:t>Sanitarios: cobertura cercana al 45%</a:t>
            </a:r>
            <a:endParaRPr lang="es-ES_tradnl" sz="2000" b="1" dirty="0">
              <a:latin typeface="Arial" charset="0"/>
            </a:endParaRPr>
          </a:p>
          <a:p>
            <a:pPr marL="1360488" lvl="3" indent="-266700">
              <a:lnSpc>
                <a:spcPct val="160000"/>
              </a:lnSpc>
              <a:buClr>
                <a:schemeClr val="accent1"/>
              </a:buClr>
            </a:pPr>
            <a:endParaRPr lang="es-ES_tradnl" sz="2000" dirty="0">
              <a:latin typeface="Arial" charset="0"/>
            </a:endParaRPr>
          </a:p>
        </p:txBody>
      </p:sp>
      <p:sp>
        <p:nvSpPr>
          <p:cNvPr id="6" name="Text Box 5"/>
          <p:cNvSpPr txBox="1">
            <a:spLocks noChangeArrowheads="1"/>
          </p:cNvSpPr>
          <p:nvPr/>
        </p:nvSpPr>
        <p:spPr bwMode="auto">
          <a:xfrm>
            <a:off x="2897024" y="5970493"/>
            <a:ext cx="8411073" cy="307777"/>
          </a:xfrm>
          <a:prstGeom prst="rect">
            <a:avLst/>
          </a:prstGeom>
          <a:noFill/>
          <a:ln w="9525">
            <a:noFill/>
            <a:miter lim="800000"/>
            <a:headEnd/>
            <a:tailEnd/>
          </a:ln>
        </p:spPr>
        <p:txBody>
          <a:bodyPr wrap="square">
            <a:spAutoFit/>
          </a:bodyPr>
          <a:lstStyle/>
          <a:p>
            <a:r>
              <a:rPr lang="es-ES" sz="1400" dirty="0"/>
              <a:t>Fuente: Servicio Aragonés de Salud, D.G. de Asistencia Sanitaria y S. Prevención Riesgos Laborales</a:t>
            </a:r>
          </a:p>
        </p:txBody>
      </p:sp>
    </p:spTree>
    <p:extLst>
      <p:ext uri="{BB962C8B-B14F-4D97-AF65-F5344CB8AC3E}">
        <p14:creationId xmlns:p14="http://schemas.microsoft.com/office/powerpoint/2010/main" val="334863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78635" y="551289"/>
            <a:ext cx="9500162" cy="6124754"/>
          </a:xfrm>
          <a:prstGeom prst="rect">
            <a:avLst/>
          </a:prstGeom>
        </p:spPr>
        <p:txBody>
          <a:bodyPr wrap="square">
            <a:spAutoFit/>
          </a:bodyPr>
          <a:lstStyle/>
          <a:p>
            <a:pPr algn="ctr"/>
            <a:r>
              <a:rPr lang="es-ES" sz="2800" b="1" dirty="0">
                <a:solidFill>
                  <a:schemeClr val="accent1"/>
                </a:solidFill>
                <a:latin typeface="Arial" panose="020B0604020202020204" pitchFamily="34" charset="0"/>
                <a:cs typeface="Arial" panose="020B0604020202020204" pitchFamily="34" charset="0"/>
              </a:rPr>
              <a:t>Argumentos a favor de vacunación simultánea .</a:t>
            </a:r>
            <a:r>
              <a:rPr lang="es-ES" sz="2800" dirty="0">
                <a:solidFill>
                  <a:schemeClr val="accent1"/>
                </a:solidFill>
                <a:latin typeface="Arial" panose="020B0604020202020204" pitchFamily="34" charset="0"/>
                <a:cs typeface="Arial" panose="020B0604020202020204" pitchFamily="34" charset="0"/>
              </a:rPr>
              <a:t>	</a:t>
            </a:r>
          </a:p>
          <a:p>
            <a:pPr algn="ctr"/>
            <a:r>
              <a:rPr lang="es-ES" sz="2800" b="1" dirty="0">
                <a:solidFill>
                  <a:schemeClr val="accent1"/>
                </a:solidFill>
                <a:latin typeface="Arial" panose="020B0604020202020204" pitchFamily="34" charset="0"/>
                <a:cs typeface="Arial" panose="020B0604020202020204" pitchFamily="34" charset="0"/>
              </a:rPr>
              <a:t>Aspectos a tener en cuenta </a:t>
            </a:r>
            <a:r>
              <a:rPr lang="es-ES" sz="2800" dirty="0">
                <a:solidFill>
                  <a:srgbClr val="000000"/>
                </a:solidFill>
                <a:latin typeface="Calibri" panose="020F0502020204030204" pitchFamily="34" charset="0"/>
              </a:rPr>
              <a:t>	</a:t>
            </a:r>
          </a:p>
          <a:p>
            <a:endParaRPr lang="es-ES" dirty="0">
              <a:latin typeface="Calibri" panose="020F0502020204030204" pitchFamily="34" charset="0"/>
            </a:endParaRPr>
          </a:p>
          <a:p>
            <a:pPr algn="just"/>
            <a:r>
              <a:rPr lang="es-ES" sz="2000" b="1" dirty="0">
                <a:solidFill>
                  <a:srgbClr val="000000"/>
                </a:solidFill>
                <a:latin typeface="Arial" panose="020B0604020202020204" pitchFamily="34" charset="0"/>
                <a:cs typeface="Arial" panose="020B0604020202020204" pitchFamily="34" charset="0"/>
              </a:rPr>
              <a:t>Menor número de visitas y probabilidad de alcanzar coberturas de vacunación más elevadas </a:t>
            </a:r>
            <a:r>
              <a:rPr lang="es-ES" sz="2000" dirty="0">
                <a:solidFill>
                  <a:srgbClr val="000000"/>
                </a:solidFill>
                <a:latin typeface="Arial" panose="020B0604020202020204" pitchFamily="34" charset="0"/>
                <a:cs typeface="Arial" panose="020B0604020202020204" pitchFamily="34" charset="0"/>
              </a:rPr>
              <a:t>para ambas vacunas, en un año en que es especialmente importante la vacunación frente a la gripe. </a:t>
            </a:r>
          </a:p>
          <a:p>
            <a:pPr algn="just"/>
            <a:endParaRPr lang="es-ES" sz="2000" dirty="0">
              <a:solidFill>
                <a:srgbClr val="000000"/>
              </a:solidFill>
              <a:latin typeface="Arial" panose="020B0604020202020204" pitchFamily="34" charset="0"/>
              <a:cs typeface="Arial" panose="020B0604020202020204" pitchFamily="34" charset="0"/>
            </a:endParaRPr>
          </a:p>
          <a:p>
            <a:pPr algn="just"/>
            <a:r>
              <a:rPr lang="es-ES" sz="2000" b="1" dirty="0">
                <a:solidFill>
                  <a:srgbClr val="000000"/>
                </a:solidFill>
                <a:latin typeface="Arial" panose="020B0604020202020204" pitchFamily="34" charset="0"/>
                <a:cs typeface="Arial" panose="020B0604020202020204" pitchFamily="34" charset="0"/>
              </a:rPr>
              <a:t>Optimización de recursos: </a:t>
            </a:r>
            <a:r>
              <a:rPr lang="es-ES" sz="2000" dirty="0">
                <a:solidFill>
                  <a:srgbClr val="000000"/>
                </a:solidFill>
                <a:latin typeface="Arial" panose="020B0604020202020204" pitchFamily="34" charset="0"/>
                <a:cs typeface="Arial" panose="020B0604020202020204" pitchFamily="34" charset="0"/>
              </a:rPr>
              <a:t>logística de distribución y de personal. </a:t>
            </a:r>
          </a:p>
          <a:p>
            <a:pPr algn="just"/>
            <a:endParaRPr lang="es-ES" sz="1800" dirty="0">
              <a:effectLst/>
              <a:latin typeface="Arial" panose="020B0604020202020204" pitchFamily="34" charset="0"/>
              <a:ea typeface="Times New Roman" panose="02020603050405020304" pitchFamily="18" charset="0"/>
            </a:endParaRPr>
          </a:p>
          <a:p>
            <a:pPr algn="just"/>
            <a:r>
              <a:rPr lang="es-ES" sz="2000" b="1" dirty="0">
                <a:solidFill>
                  <a:srgbClr val="000000"/>
                </a:solidFill>
                <a:latin typeface="Arial" panose="020B0604020202020204" pitchFamily="34" charset="0"/>
                <a:cs typeface="Arial" panose="020B0604020202020204" pitchFamily="34" charset="0"/>
              </a:rPr>
              <a:t>Efecto sinérgico observado entre el virus de la gripe y el SARS-CoV-2, </a:t>
            </a:r>
            <a:r>
              <a:rPr lang="es-ES" sz="2000" dirty="0">
                <a:solidFill>
                  <a:srgbClr val="000000"/>
                </a:solidFill>
                <a:latin typeface="Arial" panose="020B0604020202020204" pitchFamily="34" charset="0"/>
                <a:cs typeface="Arial" panose="020B0604020202020204" pitchFamily="34" charset="0"/>
              </a:rPr>
              <a:t>multiplicando por dos el riesgo de </a:t>
            </a:r>
            <a:r>
              <a:rPr lang="es-ES" sz="2000" dirty="0" smtClean="0">
                <a:solidFill>
                  <a:srgbClr val="000000"/>
                </a:solidFill>
                <a:latin typeface="Arial" panose="020B0604020202020204" pitchFamily="34" charset="0"/>
                <a:cs typeface="Arial" panose="020B0604020202020204" pitchFamily="34" charset="0"/>
              </a:rPr>
              <a:t>complicaciones </a:t>
            </a:r>
            <a:r>
              <a:rPr lang="es-ES" sz="2000" dirty="0">
                <a:solidFill>
                  <a:srgbClr val="000000"/>
                </a:solidFill>
                <a:latin typeface="Arial" panose="020B0604020202020204" pitchFamily="34" charset="0"/>
                <a:cs typeface="Arial" panose="020B0604020202020204" pitchFamily="34" charset="0"/>
              </a:rPr>
              <a:t>en caso de coinfección</a:t>
            </a:r>
          </a:p>
          <a:p>
            <a:pPr algn="just"/>
            <a:endParaRPr lang="es-ES" sz="2000" dirty="0">
              <a:solidFill>
                <a:srgbClr val="000000"/>
              </a:solidFill>
              <a:latin typeface="Arial" panose="020B0604020202020204" pitchFamily="34" charset="0"/>
              <a:cs typeface="Arial" panose="020B0604020202020204" pitchFamily="34" charset="0"/>
            </a:endParaRPr>
          </a:p>
          <a:p>
            <a:pPr algn="just"/>
            <a:endParaRPr lang="es-ES" sz="2000" dirty="0">
              <a:solidFill>
                <a:srgbClr val="000000"/>
              </a:solidFill>
              <a:latin typeface="Arial" panose="020B0604020202020204" pitchFamily="34" charset="0"/>
              <a:cs typeface="Arial" panose="020B0604020202020204" pitchFamily="34" charset="0"/>
            </a:endParaRPr>
          </a:p>
          <a:p>
            <a:pPr algn="just"/>
            <a:r>
              <a:rPr lang="es-ES" sz="2000" dirty="0">
                <a:solidFill>
                  <a:srgbClr val="000000"/>
                </a:solidFill>
                <a:latin typeface="Arial" panose="020B0604020202020204" pitchFamily="34" charset="0"/>
                <a:cs typeface="Arial" panose="020B0604020202020204" pitchFamily="34" charset="0"/>
              </a:rPr>
              <a:t>Es probable que la COVID-19 se comporte como otros virus respiratorios y la siguiente onda epidémica ocurra más allá de principios del otoño. </a:t>
            </a:r>
          </a:p>
          <a:p>
            <a:pPr algn="just"/>
            <a:endParaRPr lang="es-ES" sz="2000" dirty="0">
              <a:solidFill>
                <a:srgbClr val="000000"/>
              </a:solidFill>
              <a:latin typeface="Arial" panose="020B0604020202020204" pitchFamily="34" charset="0"/>
              <a:cs typeface="Arial" panose="020B0604020202020204" pitchFamily="34" charset="0"/>
            </a:endParaRPr>
          </a:p>
          <a:p>
            <a:pPr algn="just"/>
            <a:r>
              <a:rPr lang="es-ES" sz="2000" dirty="0" smtClean="0">
                <a:solidFill>
                  <a:srgbClr val="000000"/>
                </a:solidFill>
                <a:latin typeface="Arial" panose="020B0604020202020204" pitchFamily="34" charset="0"/>
                <a:cs typeface="Arial" panose="020B0604020202020204" pitchFamily="34" charset="0"/>
              </a:rPr>
              <a:t>En </a:t>
            </a:r>
            <a:r>
              <a:rPr lang="es-ES" sz="2000" dirty="0">
                <a:solidFill>
                  <a:srgbClr val="000000"/>
                </a:solidFill>
                <a:latin typeface="Arial" panose="020B0604020202020204" pitchFamily="34" charset="0"/>
                <a:cs typeface="Arial" panose="020B0604020202020204" pitchFamily="34" charset="0"/>
              </a:rPr>
              <a:t>el hemisferio sur la gripe se ha adelantado y ha alcanzado alta incidencia.</a:t>
            </a:r>
          </a:p>
          <a:p>
            <a:endParaRPr lang="es-ES" sz="2000" dirty="0">
              <a:solidFill>
                <a:srgbClr val="000000"/>
              </a:solidFill>
              <a:latin typeface="Arial" panose="020B0604020202020204" pitchFamily="34" charset="0"/>
              <a:cs typeface="Arial" panose="020B0604020202020204" pitchFamily="34" charset="0"/>
            </a:endParaRPr>
          </a:p>
          <a:p>
            <a:r>
              <a:rPr lang="es-ES" sz="20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686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41189" y="205099"/>
            <a:ext cx="8659939" cy="6545014"/>
          </a:xfrm>
          <a:prstGeom prst="rect">
            <a:avLst/>
          </a:prstGeom>
        </p:spPr>
      </p:pic>
    </p:spTree>
    <p:extLst>
      <p:ext uri="{BB962C8B-B14F-4D97-AF65-F5344CB8AC3E}">
        <p14:creationId xmlns:p14="http://schemas.microsoft.com/office/powerpoint/2010/main" val="28714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6476" y="1258872"/>
            <a:ext cx="10471639" cy="4939814"/>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
            </a:pPr>
            <a:r>
              <a:rPr lang="es-ES" sz="2000" dirty="0">
                <a:solidFill>
                  <a:srgbClr val="000000"/>
                </a:solidFill>
                <a:latin typeface="Arial" panose="020B0604020202020204" pitchFamily="34" charset="0"/>
                <a:ea typeface="Times New Roman" panose="02020603050405020304" pitchFamily="18" charset="0"/>
              </a:rPr>
              <a:t> Se seguirá un </a:t>
            </a:r>
            <a:r>
              <a:rPr lang="es-ES" sz="2000" b="1" dirty="0">
                <a:solidFill>
                  <a:srgbClr val="000000"/>
                </a:solidFill>
                <a:latin typeface="Arial" panose="020B0604020202020204" pitchFamily="34" charset="0"/>
                <a:ea typeface="Times New Roman" panose="02020603050405020304" pitchFamily="18" charset="0"/>
              </a:rPr>
              <a:t>cronograma escalonado </a:t>
            </a:r>
            <a:r>
              <a:rPr lang="es-ES" sz="2000" dirty="0">
                <a:solidFill>
                  <a:srgbClr val="000000"/>
                </a:solidFill>
                <a:latin typeface="Arial" panose="020B0604020202020204" pitchFamily="34" charset="0"/>
                <a:ea typeface="Times New Roman" panose="02020603050405020304" pitchFamily="18" charset="0"/>
              </a:rPr>
              <a:t>para:</a:t>
            </a:r>
          </a:p>
          <a:p>
            <a:pPr marL="896938" indent="-285750" algn="just">
              <a:lnSpc>
                <a:spcPct val="150000"/>
              </a:lnSpc>
              <a:spcAft>
                <a:spcPts val="0"/>
              </a:spcAft>
              <a:buFont typeface="Wingdings" panose="05000000000000000000" pitchFamily="2" charset="2"/>
              <a:buChar char="ü"/>
            </a:pPr>
            <a:r>
              <a:rPr lang="es-ES" dirty="0">
                <a:solidFill>
                  <a:srgbClr val="000000"/>
                </a:solidFill>
                <a:ea typeface="Times New Roman" panose="02020603050405020304" pitchFamily="18" charset="0"/>
              </a:rPr>
              <a:t>para optimizar la secuencia de vacunación de la población de mayor a menor riesgo y/o exposición, </a:t>
            </a:r>
          </a:p>
          <a:p>
            <a:pPr marL="896938" indent="-285750" algn="just">
              <a:lnSpc>
                <a:spcPct val="150000"/>
              </a:lnSpc>
              <a:spcAft>
                <a:spcPts val="0"/>
              </a:spcAft>
              <a:buFont typeface="Wingdings" panose="05000000000000000000" pitchFamily="2" charset="2"/>
              <a:buChar char="ü"/>
            </a:pPr>
            <a:r>
              <a:rPr lang="es-ES" dirty="0">
                <a:solidFill>
                  <a:srgbClr val="000000"/>
                </a:solidFill>
                <a:ea typeface="Times New Roman" panose="02020603050405020304" pitchFamily="18" charset="0"/>
              </a:rPr>
              <a:t>adaptarse al calendario de disponibilidad de las vacunas </a:t>
            </a:r>
          </a:p>
          <a:p>
            <a:pPr marL="896938" indent="-285750" algn="just">
              <a:lnSpc>
                <a:spcPct val="150000"/>
              </a:lnSpc>
              <a:buFont typeface="Wingdings" panose="05000000000000000000" pitchFamily="2" charset="2"/>
              <a:buChar char="ü"/>
            </a:pPr>
            <a:r>
              <a:rPr lang="es-ES" b="1" dirty="0">
                <a:solidFill>
                  <a:srgbClr val="000000"/>
                </a:solidFill>
                <a:ea typeface="Times New Roman" panose="02020603050405020304" pitchFamily="18" charset="0"/>
              </a:rPr>
              <a:t>simultanear la vacunación</a:t>
            </a:r>
            <a:r>
              <a:rPr lang="es-ES" dirty="0">
                <a:solidFill>
                  <a:srgbClr val="000000"/>
                </a:solidFill>
                <a:ea typeface="Times New Roman" panose="02020603050405020304" pitchFamily="18" charset="0"/>
              </a:rPr>
              <a:t>: en las personas de </a:t>
            </a:r>
            <a:r>
              <a:rPr lang="es-ES" dirty="0">
                <a:solidFill>
                  <a:srgbClr val="00B0F0"/>
                </a:solidFill>
                <a:ea typeface="Times New Roman" panose="02020603050405020304" pitchFamily="18" charset="0"/>
              </a:rPr>
              <a:t>65 o más años </a:t>
            </a:r>
            <a:r>
              <a:rPr lang="es-ES" dirty="0">
                <a:solidFill>
                  <a:srgbClr val="000000"/>
                </a:solidFill>
                <a:ea typeface="Times New Roman" panose="02020603050405020304" pitchFamily="18" charset="0"/>
              </a:rPr>
              <a:t>se vacunará </a:t>
            </a:r>
            <a:r>
              <a:rPr lang="es-ES" dirty="0" smtClean="0">
                <a:solidFill>
                  <a:srgbClr val="000000"/>
                </a:solidFill>
                <a:ea typeface="Times New Roman" panose="02020603050405020304" pitchFamily="18" charset="0"/>
              </a:rPr>
              <a:t>a la vez </a:t>
            </a:r>
            <a:r>
              <a:rPr lang="es-ES" dirty="0">
                <a:solidFill>
                  <a:srgbClr val="000000"/>
                </a:solidFill>
                <a:ea typeface="Times New Roman" panose="02020603050405020304" pitchFamily="18" charset="0"/>
              </a:rPr>
              <a:t>frente a la gripe y a Covid-19 (</a:t>
            </a:r>
            <a:r>
              <a:rPr lang="es-ES" dirty="0">
                <a:solidFill>
                  <a:srgbClr val="00B0F0"/>
                </a:solidFill>
                <a:ea typeface="Times New Roman" panose="02020603050405020304" pitchFamily="18" charset="0"/>
              </a:rPr>
              <a:t>dosis de recuerdo </a:t>
            </a:r>
            <a:r>
              <a:rPr lang="es-ES" dirty="0">
                <a:solidFill>
                  <a:srgbClr val="000000"/>
                </a:solidFill>
                <a:ea typeface="Times New Roman" panose="02020603050405020304" pitchFamily="18" charset="0"/>
              </a:rPr>
              <a:t>en los ya vacunados).</a:t>
            </a:r>
            <a:endParaRPr lang="es-ES" dirty="0">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s-ES" sz="2000" dirty="0">
                <a:solidFill>
                  <a:srgbClr val="000000"/>
                </a:solidFill>
                <a:latin typeface="+mj-lt"/>
                <a:ea typeface="Times New Roman" panose="02020603050405020304" pitchFamily="18" charset="0"/>
              </a:rPr>
              <a:t>Se utilizará la </a:t>
            </a:r>
            <a:r>
              <a:rPr lang="es-ES" sz="2000" b="1" dirty="0" err="1">
                <a:solidFill>
                  <a:srgbClr val="000000"/>
                </a:solidFill>
                <a:latin typeface="+mj-lt"/>
                <a:ea typeface="Times New Roman" panose="02020603050405020304" pitchFamily="18" charset="0"/>
              </a:rPr>
              <a:t>autocita</a:t>
            </a:r>
            <a:r>
              <a:rPr lang="es-ES" sz="2000" b="1" dirty="0">
                <a:solidFill>
                  <a:srgbClr val="000000"/>
                </a:solidFill>
                <a:latin typeface="+mj-lt"/>
                <a:ea typeface="Times New Roman" panose="02020603050405020304" pitchFamily="18" charset="0"/>
              </a:rPr>
              <a:t> </a:t>
            </a:r>
            <a:r>
              <a:rPr lang="es-ES" sz="2000" dirty="0">
                <a:solidFill>
                  <a:srgbClr val="000000"/>
                </a:solidFill>
                <a:latin typeface="+mj-lt"/>
                <a:ea typeface="Times New Roman" panose="02020603050405020304" pitchFamily="18" charset="0"/>
              </a:rPr>
              <a:t>como procedimiento principal de citación, a través de la aplicación de </a:t>
            </a:r>
            <a:r>
              <a:rPr lang="es-ES" sz="2000" dirty="0" err="1">
                <a:solidFill>
                  <a:srgbClr val="000000"/>
                </a:solidFill>
                <a:latin typeface="+mj-lt"/>
                <a:ea typeface="Times New Roman" panose="02020603050405020304" pitchFamily="18" charset="0"/>
              </a:rPr>
              <a:t>Saludinforma</a:t>
            </a:r>
            <a:r>
              <a:rPr lang="es-ES" sz="2000" dirty="0">
                <a:solidFill>
                  <a:srgbClr val="000000"/>
                </a:solidFill>
                <a:latin typeface="+mj-lt"/>
                <a:ea typeface="Times New Roman" panose="02020603050405020304" pitchFamily="18" charset="0"/>
              </a:rPr>
              <a:t>.</a:t>
            </a:r>
            <a:endParaRPr lang="es-ES" sz="2000" dirty="0">
              <a:latin typeface="+mj-lt"/>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s-ES" sz="2000" dirty="0">
                <a:solidFill>
                  <a:srgbClr val="000000"/>
                </a:solidFill>
                <a:latin typeface="+mj-lt"/>
                <a:ea typeface="Times New Roman" panose="02020603050405020304" pitchFamily="18" charset="0"/>
              </a:rPr>
              <a:t>Existen dosis de vacuna antigripal en el canal privado, por lo que las vacunas adquiridas por el Departamento de Sanidad se aplicarán en el Servicio Aragonés de Salud y, en general, se aplicarán a los usuarios del </a:t>
            </a:r>
            <a:r>
              <a:rPr lang="es-ES" sz="2000" dirty="0" smtClean="0">
                <a:solidFill>
                  <a:srgbClr val="000000"/>
                </a:solidFill>
                <a:latin typeface="+mj-lt"/>
                <a:ea typeface="Times New Roman" panose="02020603050405020304" pitchFamily="18" charset="0"/>
              </a:rPr>
              <a:t>sistema </a:t>
            </a:r>
            <a:r>
              <a:rPr lang="es-ES" sz="2000" dirty="0">
                <a:solidFill>
                  <a:srgbClr val="000000"/>
                </a:solidFill>
                <a:latin typeface="+mj-lt"/>
                <a:ea typeface="Times New Roman" panose="02020603050405020304" pitchFamily="18" charset="0"/>
              </a:rPr>
              <a:t>público de salud.</a:t>
            </a:r>
            <a:endParaRPr lang="es-ES" sz="2000" dirty="0">
              <a:effectLst/>
              <a:latin typeface="+mj-lt"/>
              <a:ea typeface="Times New Roman" panose="02020603050405020304" pitchFamily="18" charset="0"/>
            </a:endParaRPr>
          </a:p>
        </p:txBody>
      </p:sp>
      <p:sp>
        <p:nvSpPr>
          <p:cNvPr id="3" name="Rectangle 2"/>
          <p:cNvSpPr>
            <a:spLocks noChangeArrowheads="1"/>
          </p:cNvSpPr>
          <p:nvPr/>
        </p:nvSpPr>
        <p:spPr bwMode="auto">
          <a:xfrm>
            <a:off x="1047749" y="489922"/>
            <a:ext cx="10215607" cy="504825"/>
          </a:xfrm>
          <a:prstGeom prst="rect">
            <a:avLst/>
          </a:prstGeom>
          <a:noFill/>
          <a:ln w="9525">
            <a:noFill/>
            <a:miter lim="800000"/>
            <a:headEnd/>
            <a:tailEnd/>
          </a:ln>
        </p:spPr>
        <p:txBody>
          <a:bodyPr anchor="ctr"/>
          <a:lstStyle/>
          <a:p>
            <a:pPr algn="ctr" eaLnBrk="0" hangingPunct="0"/>
            <a:r>
              <a:rPr lang="es-ES" sz="2800" b="1" dirty="0">
                <a:solidFill>
                  <a:schemeClr val="accent1"/>
                </a:solidFill>
              </a:rPr>
              <a:t>Campaña de vacunación </a:t>
            </a:r>
            <a:r>
              <a:rPr lang="es-ES" sz="2800" b="1" dirty="0" smtClean="0">
                <a:solidFill>
                  <a:schemeClr val="accent1"/>
                </a:solidFill>
              </a:rPr>
              <a:t>2022-2023</a:t>
            </a:r>
            <a:r>
              <a:rPr lang="es-ES" sz="2800" b="1" dirty="0">
                <a:solidFill>
                  <a:schemeClr val="accent1"/>
                </a:solidFill>
              </a:rPr>
              <a:t>.</a:t>
            </a:r>
          </a:p>
          <a:p>
            <a:pPr algn="ctr" eaLnBrk="0" hangingPunct="0"/>
            <a:r>
              <a:rPr lang="es-ES" sz="2800" b="1" dirty="0">
                <a:solidFill>
                  <a:schemeClr val="accent1"/>
                </a:solidFill>
              </a:rPr>
              <a:t> Principales características</a:t>
            </a:r>
            <a:endParaRPr lang="es-ES" sz="2800" b="1" dirty="0">
              <a:solidFill>
                <a:schemeClr val="accent3"/>
              </a:solidFill>
            </a:endParaRPr>
          </a:p>
        </p:txBody>
      </p:sp>
    </p:spTree>
    <p:extLst>
      <p:ext uri="{BB962C8B-B14F-4D97-AF65-F5344CB8AC3E}">
        <p14:creationId xmlns:p14="http://schemas.microsoft.com/office/powerpoint/2010/main" val="15960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
      <a:dk1>
        <a:srgbClr val="1A1918"/>
      </a:dk1>
      <a:lt1>
        <a:srgbClr val="FFFFFF"/>
      </a:lt1>
      <a:dk2>
        <a:srgbClr val="646464"/>
      </a:dk2>
      <a:lt2>
        <a:srgbClr val="E1E1E1"/>
      </a:lt2>
      <a:accent1>
        <a:srgbClr val="500C0A"/>
      </a:accent1>
      <a:accent2>
        <a:srgbClr val="92060B"/>
      </a:accent2>
      <a:accent3>
        <a:srgbClr val="ED020D"/>
      </a:accent3>
      <a:accent4>
        <a:srgbClr val="FF5500"/>
      </a:accent4>
      <a:accent5>
        <a:srgbClr val="FFAA00"/>
      </a:accent5>
      <a:accent6>
        <a:srgbClr val="FFDC00"/>
      </a:accent6>
      <a:hlink>
        <a:srgbClr val="ED020D"/>
      </a:hlink>
      <a:folHlink>
        <a:srgbClr val="96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6600" b="1" i="0" dirty="0" err="1" smtClean="0">
            <a:solidFill>
              <a:schemeClr val="bg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9834</TotalTime>
  <Words>1151</Words>
  <Application>Microsoft Office PowerPoint</Application>
  <PresentationFormat>Panorámica</PresentationFormat>
  <Paragraphs>246</Paragraphs>
  <Slides>22</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arial</vt:lpstr>
      <vt:lpstr>Arial Black</vt:lpstr>
      <vt:lpstr>Calibri</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Administrador</cp:lastModifiedBy>
  <cp:revision>580</cp:revision>
  <cp:lastPrinted>2020-10-01T07:31:05Z</cp:lastPrinted>
  <dcterms:created xsi:type="dcterms:W3CDTF">2015-10-16T11:25:49Z</dcterms:created>
  <dcterms:modified xsi:type="dcterms:W3CDTF">2022-09-19T08:49:05Z</dcterms:modified>
  <cp:category/>
</cp:coreProperties>
</file>