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7" r:id="rId6"/>
    <p:sldId id="275" r:id="rId7"/>
    <p:sldId id="268" r:id="rId8"/>
    <p:sldId id="264" r:id="rId9"/>
    <p:sldId id="258" r:id="rId10"/>
    <p:sldId id="259" r:id="rId11"/>
    <p:sldId id="260" r:id="rId12"/>
    <p:sldId id="269" r:id="rId13"/>
    <p:sldId id="261" r:id="rId14"/>
    <p:sldId id="276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B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49ACA-475C-E45A-5AA4-208566073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998594-E046-5E40-5F7C-6FFB5F771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81798F-A5CA-A1C8-07A1-20485F66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97A52E-815D-8682-2FA2-A86CAA8F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D991D-4ED2-81BA-357B-35BF971E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19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2F18F-F1E4-7FE0-067B-086E3D78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0F8879-57F0-9BE6-0065-F44F42EBE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03B95-4F66-6F75-8750-726DF2FB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811E1A-69A9-CB41-D60F-8AE88E54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26F09-F2F8-BD1D-FC0C-8945788B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92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725470-66A6-6901-D84B-EA3C793B0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300779-C733-087C-029E-B9BCADFA4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B3C2A-C41B-8894-DCEE-6F2C63BD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6DB1D-0DD1-C41B-506D-2F8065AC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49FE6-265D-F0BE-F6B3-D3F31FE4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9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0D046-1BD4-8FBA-A14A-265840FA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12A5-D61F-1DB1-1045-D26AD463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1C6EC5-6CCB-47C8-7AE1-3B988D8C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F10FB8-E53D-4B6C-F0FE-6E92CECE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1B0F16-5F2F-F2C7-F2B6-5DACF6BB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18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1A350-BAEF-7A5A-8C07-FD9F1122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4FCFD7-B351-C8A8-5163-C08881D2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D0C5E-E0D0-E09A-6D5E-23535449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23DD96-7C91-E1C4-8521-0CD91C1D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10E8E7-A932-C03E-B4A1-9265E13A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22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44B47-CA0A-F22A-D9AD-2BA36118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DF85F-6FB3-86E3-47B0-573BF0764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6C5C9C-4017-AA1C-FE1A-4EA48DF9A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BD4CEF-D417-8257-EDAB-DEC17B51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AEB8EB-1AFC-C93C-3846-E7E828FD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3F4171-6900-0F9E-CC0A-3D9D0371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8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58F05-2FDC-FF9B-EB1F-B6363E44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C6E090-2AA5-BC69-23BD-A866E8E84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C3BD4E-1032-7873-088A-0D6D45E28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C4DB30-C7D6-ABB1-31F8-E043178BE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860595-D24A-47F1-3881-87CC1C5CD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8D8164-F3EB-71FC-5C9D-CC299710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5989-AB40-F9A1-2D49-7A3C0329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2CAE05-0D29-F4D5-9230-C760A0E1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37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AF6A4-CC5E-3445-4668-43D2CC3F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BDEF8A-5671-0AA5-BCEA-BFC04E8D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06F427-E136-1F8F-2C32-56910483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82E5C4-F719-86D6-03D0-A4A9DA86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51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99194D-96D3-C24C-0F0E-F95D88BC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1B2F09-5DAB-D155-427B-A9C90686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0C9CFC-C2A7-A618-F4C0-BB7BA969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F5292-9FEF-4262-CE66-7B9B71CF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10138-F75D-F029-4081-73E7CE17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87CFF1-87F0-0B78-7098-A08BA17C0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809CDA-A2C8-BB62-2E16-A8DB978E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7B147C-6123-CB4B-12B7-8A787E9A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75920-0844-1929-F687-33D8665B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2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7ECF0-4343-FB8F-2E8C-912D98B1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F24D57-DF75-DCCE-6358-88D4B99BE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DD8BEF-5669-B4D9-D846-5453628C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2A7E67-9A25-5EC6-F3E1-34E4A019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F9A34-9D86-8DDD-8579-CCCB1D16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F897E0-1772-5695-F45C-3853E8CE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09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EEBBC7-9B5B-F4FD-D907-9EB9E04D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C7C858-588F-DF1C-4533-1EAC1F20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0E3DAF-E901-C316-1CEF-EFB8EC8A1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80BE-AD2E-4CE0-AB34-D127D027F1E3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0E63F-F44C-346D-CAB3-15255D63F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A404D-11C9-BB2B-DB15-290AECCA5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F7F7-9E11-40A6-A2C1-4114826360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52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C92E7C86-0F1C-4562-62B0-744A4CFBBC32}"/>
              </a:ext>
            </a:extLst>
          </p:cNvPr>
          <p:cNvSpPr/>
          <p:nvPr/>
        </p:nvSpPr>
        <p:spPr>
          <a:xfrm>
            <a:off x="587688" y="1332682"/>
            <a:ext cx="1136168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CALENDARIO SISTEMÁTICO 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DE VACUNACIÓN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EN TODAS LAS EDADES DE LA VIDA 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EN LA COMUNIDAD AUTÓNOMA 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DE ARAGÓN</a:t>
            </a:r>
            <a:endParaRPr lang="es-ES" sz="4000" cap="none" spc="0" dirty="0">
              <a:ln w="12700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4" y="467410"/>
            <a:ext cx="1860630" cy="5892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290486" y="5626443"/>
            <a:ext cx="422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ACTUALIZACIÓN 2023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B17CA8-DF72-0B9A-2F13-6B64D9AA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68" y="927508"/>
            <a:ext cx="9833317" cy="25846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49C065-395F-0EC0-A39B-52D4FEA4C725}"/>
              </a:ext>
            </a:extLst>
          </p:cNvPr>
          <p:cNvSpPr txBox="1"/>
          <p:nvPr/>
        </p:nvSpPr>
        <p:spPr>
          <a:xfrm>
            <a:off x="3583443" y="3538764"/>
            <a:ext cx="4761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En Aragón se </a:t>
            </a:r>
            <a:r>
              <a:rPr lang="es-ES" sz="2000" b="1" dirty="0"/>
              <a:t>inicia con la cohorte nacida a partir del 1 de enero de 2011</a:t>
            </a:r>
          </a:p>
        </p:txBody>
      </p:sp>
      <p:pic>
        <p:nvPicPr>
          <p:cNvPr id="7" name="Picture 7" descr="incentivos regionales Aragón">
            <a:extLst>
              <a:ext uri="{FF2B5EF4-FFF2-40B4-BE49-F238E27FC236}">
                <a16:creationId xmlns:a16="http://schemas.microsoft.com/office/drawing/2014/main" id="{97A1E671-7F58-02D3-5A12-FEFAC4A6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0" y="3340208"/>
            <a:ext cx="1194038" cy="1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7D04287-81E4-BFCE-68FE-7291CD9490C9}"/>
              </a:ext>
            </a:extLst>
          </p:cNvPr>
          <p:cNvSpPr/>
          <p:nvPr/>
        </p:nvSpPr>
        <p:spPr>
          <a:xfrm>
            <a:off x="2160570" y="3700414"/>
            <a:ext cx="978408" cy="484632"/>
          </a:xfrm>
          <a:prstGeom prst="rightArrow">
            <a:avLst/>
          </a:prstGeom>
          <a:solidFill>
            <a:srgbClr val="F4E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FF00"/>
              </a:highlight>
            </a:endParaRPr>
          </a:p>
        </p:txBody>
      </p:sp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8" y="461553"/>
            <a:ext cx="432313" cy="46595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59029" y="4882551"/>
            <a:ext cx="442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 incorporación de la vacuna frente al VPH de los varones adolescentes al calendario supondrá un coste anual, </a:t>
            </a:r>
            <a:r>
              <a:rPr lang="es-ES" dirty="0" smtClean="0"/>
              <a:t>de </a:t>
            </a:r>
            <a:r>
              <a:rPr lang="es-ES" dirty="0"/>
              <a:t>cerca de </a:t>
            </a:r>
            <a:r>
              <a:rPr lang="es-ES" b="1" dirty="0"/>
              <a:t>600.000 euros</a:t>
            </a:r>
            <a:r>
              <a:rPr lang="es-ES" dirty="0"/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38455" y="4882550"/>
            <a:ext cx="496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estima que la cobertura de vacunación será de un 90</a:t>
            </a:r>
            <a:r>
              <a:rPr lang="es-ES" dirty="0" smtClean="0"/>
              <a:t>%</a:t>
            </a:r>
          </a:p>
          <a:p>
            <a:r>
              <a:rPr lang="es-ES" dirty="0" smtClean="0"/>
              <a:t>Población nueva a </a:t>
            </a:r>
            <a:r>
              <a:rPr lang="es-ES" dirty="0"/>
              <a:t>vacunar cada </a:t>
            </a:r>
            <a:r>
              <a:rPr lang="es-ES" dirty="0" smtClean="0"/>
              <a:t>año, unas </a:t>
            </a:r>
            <a:r>
              <a:rPr lang="es-ES" dirty="0"/>
              <a:t>6.300 </a:t>
            </a:r>
            <a:r>
              <a:rPr lang="es-ES" dirty="0" smtClean="0"/>
              <a:t>personas              </a:t>
            </a:r>
            <a:r>
              <a:rPr lang="es-ES" b="1" dirty="0" smtClean="0"/>
              <a:t>12.500 dosis.</a:t>
            </a:r>
            <a:endParaRPr lang="es-ES" b="1" dirty="0"/>
          </a:p>
        </p:txBody>
      </p:sp>
      <p:sp>
        <p:nvSpPr>
          <p:cNvPr id="10" name="Flecha: a la derecha 8">
            <a:extLst>
              <a:ext uri="{FF2B5EF4-FFF2-40B4-BE49-F238E27FC236}">
                <a16:creationId xmlns:a16="http://schemas.microsoft.com/office/drawing/2014/main" id="{47D04287-81E4-BFCE-68FE-7291CD9490C9}"/>
              </a:ext>
            </a:extLst>
          </p:cNvPr>
          <p:cNvSpPr/>
          <p:nvPr/>
        </p:nvSpPr>
        <p:spPr>
          <a:xfrm>
            <a:off x="7734178" y="5753236"/>
            <a:ext cx="454233" cy="317720"/>
          </a:xfrm>
          <a:prstGeom prst="rightArrow">
            <a:avLst/>
          </a:prstGeom>
          <a:solidFill>
            <a:srgbClr val="F4E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23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B46F3D-098D-3DCF-083B-FCD015C9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62" y="973307"/>
            <a:ext cx="9995756" cy="5173523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7" y="507352"/>
            <a:ext cx="432313" cy="4659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10210" y="1334530"/>
            <a:ext cx="341941" cy="362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219199" y="6067168"/>
            <a:ext cx="2248931" cy="362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081180" y="3560068"/>
            <a:ext cx="9314803" cy="135924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8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0" y="90617"/>
            <a:ext cx="10397567" cy="27432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34" y="4302868"/>
            <a:ext cx="4200566" cy="2366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3123" y="1462217"/>
            <a:ext cx="841907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300"/>
              </a:spcAft>
            </a:pPr>
            <a:r>
              <a:rPr lang="es-ES_tradnl" dirty="0" smtClean="0">
                <a:solidFill>
                  <a:srgbClr val="003366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Enfermedad </a:t>
            </a:r>
            <a:r>
              <a:rPr lang="es-ES_tradnl" dirty="0" err="1">
                <a:solidFill>
                  <a:srgbClr val="003366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neuro</a:t>
            </a:r>
            <a:r>
              <a:rPr lang="es-ES_tradnl" dirty="0">
                <a:solidFill>
                  <a:srgbClr val="003366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-cutánea causada por la reactivación del virus varicela zóster, que queda latente tras la infección primaria en los ganglios raquídeos. </a:t>
            </a:r>
            <a:endParaRPr lang="es-ES_tradnl" dirty="0" smtClean="0">
              <a:solidFill>
                <a:srgbClr val="003366"/>
              </a:solidFill>
              <a:ea typeface="Times New Roman" panose="02020603050405020304" pitchFamily="18" charset="0"/>
              <a:cs typeface="Century Gothic" panose="020B0502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300"/>
              </a:spcAft>
            </a:pPr>
            <a:r>
              <a:rPr lang="es-ES_tradnl" dirty="0" smtClean="0">
                <a:solidFill>
                  <a:srgbClr val="003366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Puede </a:t>
            </a:r>
            <a:r>
              <a:rPr lang="es-ES_tradnl" dirty="0">
                <a:solidFill>
                  <a:srgbClr val="003366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causar importante morbilidad, especialmente en mayores de 50 años y en situaciones de inmunodepresión.</a:t>
            </a:r>
            <a:endParaRPr lang="es-ES" dirty="0">
              <a:solidFill>
                <a:srgbClr val="000000"/>
              </a:solidFill>
              <a:ea typeface="Times New Roman" panose="02020603050405020304" pitchFamily="18" charset="0"/>
              <a:cs typeface="Century Gothic" panose="020B0502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300"/>
              </a:spcAft>
            </a:pPr>
            <a:r>
              <a:rPr lang="es-ES_tradnl" dirty="0">
                <a:solidFill>
                  <a:srgbClr val="003366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En 2021 se registraron en Aragón 6.458 casos de herpes zóster en Atención Primaria. La incidencia acumulada fue 491,4 casos por 100.000 habitantes (IC 95% 479,5 – 503,4), superior al año 2020 pero similar a los años previos al inicio de la pandemia COVID-19.	 </a:t>
            </a:r>
            <a:endParaRPr lang="es-ES" dirty="0">
              <a:solidFill>
                <a:srgbClr val="000000"/>
              </a:solidFill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10184" y="3779648"/>
            <a:ext cx="513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tabLst>
                <a:tab pos="3613150" algn="ctr"/>
                <a:tab pos="5438775" algn="l"/>
              </a:tabLst>
            </a:pPr>
            <a:r>
              <a:rPr lang="es-ES_tradnl" sz="14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Incidencia </a:t>
            </a:r>
            <a:r>
              <a:rPr lang="es-ES_tradnl" sz="1400" b="1" dirty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de herpes zóster específica por grupos de edad y sexo. Aragón, 2021</a:t>
            </a:r>
            <a:endParaRPr lang="es-ES" sz="1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49" y="4457160"/>
            <a:ext cx="3385478" cy="18299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4184" y="37796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s-ES" sz="1400" b="1" spc="-20" dirty="0">
                <a:solidFill>
                  <a:srgbClr val="003366"/>
                </a:solidFill>
                <a:latin typeface="Arial Narrow" panose="020B0606020202030204" pitchFamily="34" charset="0"/>
                <a:ea typeface="Batang"/>
                <a:cs typeface="Courier New" panose="02070309020205020404" pitchFamily="49" charset="0"/>
              </a:rPr>
              <a:t>Incidencia media anual de herpes zóster. </a:t>
            </a:r>
            <a:endParaRPr lang="es-ES" sz="14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s-ES" sz="1400" b="1" spc="-20" dirty="0">
                <a:solidFill>
                  <a:srgbClr val="003366"/>
                </a:solidFill>
                <a:latin typeface="Arial Narrow" panose="020B0606020202030204" pitchFamily="34" charset="0"/>
                <a:ea typeface="Batang"/>
                <a:cs typeface="Courier New" panose="02070309020205020404" pitchFamily="49" charset="0"/>
              </a:rPr>
              <a:t>Aragón, 2012-2021</a:t>
            </a:r>
            <a:endParaRPr lang="es-ES" sz="1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3167" y="6488668"/>
            <a:ext cx="47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Fuente: Boletín Epidemiológico de Aragón. Dirección General de Salud Pública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42003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F32FEA7-93DF-7E47-B1F4-BC6DCB851D0F}"/>
              </a:ext>
            </a:extLst>
          </p:cNvPr>
          <p:cNvSpPr txBox="1"/>
          <p:nvPr/>
        </p:nvSpPr>
        <p:spPr>
          <a:xfrm>
            <a:off x="3191630" y="3654162"/>
            <a:ext cx="536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En Aragón se ha acordado vacunar a  </a:t>
            </a:r>
            <a:r>
              <a:rPr lang="es-ES" sz="2000" b="1" dirty="0"/>
              <a:t>la cohorte nacida en 1958 y </a:t>
            </a:r>
            <a:r>
              <a:rPr lang="es-ES" sz="2000" b="1" dirty="0" smtClean="0"/>
              <a:t>a </a:t>
            </a:r>
            <a:r>
              <a:rPr lang="es-ES" sz="2000" b="1" dirty="0"/>
              <a:t>la cohorte nacida en 1943</a:t>
            </a:r>
          </a:p>
        </p:txBody>
      </p:sp>
      <p:pic>
        <p:nvPicPr>
          <p:cNvPr id="9" name="Picture 7" descr="incentivos regionales Aragón">
            <a:extLst>
              <a:ext uri="{FF2B5EF4-FFF2-40B4-BE49-F238E27FC236}">
                <a16:creationId xmlns:a16="http://schemas.microsoft.com/office/drawing/2014/main" id="{DC0E1FCC-237B-941F-3B6E-255B541E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8" y="3541629"/>
            <a:ext cx="1194038" cy="1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05030F7-0A79-137B-557C-E5517A6D8119}"/>
              </a:ext>
            </a:extLst>
          </p:cNvPr>
          <p:cNvSpPr/>
          <p:nvPr/>
        </p:nvSpPr>
        <p:spPr>
          <a:xfrm>
            <a:off x="1914989" y="3877416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FF00"/>
              </a:highligh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75" y="240022"/>
            <a:ext cx="10492177" cy="315878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533231"/>
            <a:ext cx="432313" cy="46595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14989" y="4986068"/>
            <a:ext cx="3588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 incorporación de la vacuna frente al herpes zóster al calendario supondrá un coste </a:t>
            </a:r>
            <a:r>
              <a:rPr lang="es-ES" dirty="0" smtClean="0"/>
              <a:t>anual</a:t>
            </a:r>
          </a:p>
          <a:p>
            <a:pPr algn="ctr"/>
            <a:r>
              <a:rPr lang="es-ES" dirty="0" smtClean="0"/>
              <a:t> </a:t>
            </a:r>
            <a:r>
              <a:rPr lang="es-ES" b="1" dirty="0"/>
              <a:t>de 3,5 millones de euros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711351" y="4570569"/>
            <a:ext cx="4054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estima que la cobertura de vacunación será de un 45% a los 65 años y de un 65% a los 80 </a:t>
            </a:r>
            <a:r>
              <a:rPr lang="es-ES" dirty="0" smtClean="0"/>
              <a:t>años. </a:t>
            </a:r>
          </a:p>
          <a:p>
            <a:r>
              <a:rPr lang="es-ES" dirty="0" smtClean="0"/>
              <a:t>Población </a:t>
            </a:r>
            <a:r>
              <a:rPr lang="es-ES" dirty="0"/>
              <a:t>a vacunar cada año será de unas 14.000 </a:t>
            </a:r>
            <a:r>
              <a:rPr lang="es-ES" dirty="0" smtClean="0"/>
              <a:t>personas            </a:t>
            </a:r>
            <a:r>
              <a:rPr lang="es-ES" b="1" dirty="0" smtClean="0"/>
              <a:t>unas 28.000 dosis para la vacunación universal.</a:t>
            </a:r>
            <a:endParaRPr lang="es-ES" b="1" dirty="0"/>
          </a:p>
        </p:txBody>
      </p:sp>
      <p:sp>
        <p:nvSpPr>
          <p:cNvPr id="10" name="Flecha: a la derecha 10">
            <a:extLst>
              <a:ext uri="{FF2B5EF4-FFF2-40B4-BE49-F238E27FC236}">
                <a16:creationId xmlns:a16="http://schemas.microsoft.com/office/drawing/2014/main" id="{A05030F7-0A79-137B-557C-E5517A6D8119}"/>
              </a:ext>
            </a:extLst>
          </p:cNvPr>
          <p:cNvSpPr/>
          <p:nvPr/>
        </p:nvSpPr>
        <p:spPr>
          <a:xfrm>
            <a:off x="8928340" y="5741773"/>
            <a:ext cx="439948" cy="2800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501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" grpId="0"/>
      <p:bldP spid="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C92E7C86-0F1C-4562-62B0-744A4CFBBC32}"/>
              </a:ext>
            </a:extLst>
          </p:cNvPr>
          <p:cNvSpPr/>
          <p:nvPr/>
        </p:nvSpPr>
        <p:spPr>
          <a:xfrm>
            <a:off x="587688" y="1332682"/>
            <a:ext cx="1136168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CALENDARIO SISTEMÁTICO 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DE VACUNACIÓN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EN TODAS LAS EDADES DE LA VIDA 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EN LA COMUNIDAD AUTÓNOMA </a:t>
            </a:r>
          </a:p>
          <a:p>
            <a:pPr algn="ctr"/>
            <a:r>
              <a:rPr lang="es-ES" sz="4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DE ARAGÓN</a:t>
            </a:r>
            <a:endParaRPr lang="es-ES" sz="4000" cap="none" spc="0" dirty="0">
              <a:ln w="12700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4" y="467410"/>
            <a:ext cx="1860630" cy="5892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290486" y="5626443"/>
            <a:ext cx="422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ACTUALIZACIÓN 2023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E51E97-D052-11E1-0D19-6E30BC01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0"/>
            <a:ext cx="10204173" cy="6763893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" y="271641"/>
            <a:ext cx="432313" cy="4659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903308" y="6697362"/>
            <a:ext cx="4176584" cy="160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8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EA2B214-B5E0-349A-4F14-3C4F9D8BC2E5}"/>
              </a:ext>
            </a:extLst>
          </p:cNvPr>
          <p:cNvSpPr txBox="1"/>
          <p:nvPr/>
        </p:nvSpPr>
        <p:spPr>
          <a:xfrm>
            <a:off x="5740633" y="978329"/>
            <a:ext cx="53316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 aprueba el programa de vacunaciones de aplicación en la Comunidad Autónoma de Aragón que comprende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vacunación en todas las edades de la vida </a:t>
            </a:r>
            <a:r>
              <a:rPr lang="es-ES" sz="2000" dirty="0"/>
              <a:t>y  que consta de los siguientes elementos: 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Calendario de vacunación sistemática </a:t>
            </a:r>
            <a:r>
              <a:rPr lang="es-ES" sz="2000" b="1" u="sng" dirty="0">
                <a:solidFill>
                  <a:schemeClr val="accent6">
                    <a:lumMod val="75000"/>
                  </a:schemeClr>
                </a:solidFill>
              </a:rPr>
              <a:t>en la infancia y adolescencia,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 que figura en el Anexo I de esta Orden. 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Calendario de vacunación sistemática </a:t>
            </a:r>
            <a:r>
              <a:rPr lang="es-ES" sz="2000" b="1" u="sng" dirty="0">
                <a:solidFill>
                  <a:schemeClr val="accent6">
                    <a:lumMod val="75000"/>
                  </a:schemeClr>
                </a:solidFill>
              </a:rPr>
              <a:t>en población adulta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, que figura en el Anexo II de esta Orden. 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Recomendaciones de vacunación </a:t>
            </a:r>
            <a:r>
              <a:rPr lang="es-ES" sz="2000" b="1" u="sng" dirty="0">
                <a:solidFill>
                  <a:schemeClr val="accent6">
                    <a:lumMod val="75000"/>
                  </a:schemeClr>
                </a:solidFill>
              </a:rPr>
              <a:t>para grupos de riesgo y circunstancias especiales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, en todas las edades, que figuran en el Anexo III de esta Orden.  </a:t>
            </a:r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5" y="279781"/>
            <a:ext cx="432313" cy="4659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61" y="279781"/>
            <a:ext cx="4582269" cy="6326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43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25" y="420130"/>
            <a:ext cx="11614754" cy="6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95" y="477795"/>
            <a:ext cx="6705864" cy="5988907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 flipH="1">
            <a:off x="3015049" y="1729946"/>
            <a:ext cx="49427" cy="467085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3962" y="1681163"/>
            <a:ext cx="5643614" cy="823912"/>
          </a:xfrm>
        </p:spPr>
        <p:txBody>
          <a:bodyPr>
            <a:normAutofit/>
          </a:bodyPr>
          <a:lstStyle/>
          <a:p>
            <a:pPr marL="450215" indent="450215">
              <a:lnSpc>
                <a:spcPct val="107000"/>
              </a:lnSpc>
              <a:spcAft>
                <a:spcPts val="800"/>
              </a:spcAft>
            </a:pPr>
            <a:r>
              <a:rPr lang="es-ES" sz="1400" cap="all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NIÑOS Y ADOLESCENTES hasta 17 años</a:t>
            </a:r>
            <a:endParaRPr lang="es-ES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8438947"/>
              </p:ext>
            </p:extLst>
          </p:nvPr>
        </p:nvGraphicFramePr>
        <p:xfrm>
          <a:off x="140043" y="2743205"/>
          <a:ext cx="5857533" cy="2899713"/>
        </p:xfrm>
        <a:graphic>
          <a:graphicData uri="http://schemas.openxmlformats.org/drawingml/2006/table">
            <a:tbl>
              <a:tblPr firstRow="1" firstCol="1" bandRow="1"/>
              <a:tblGrid>
                <a:gridCol w="1040636">
                  <a:extLst>
                    <a:ext uri="{9D8B030D-6E8A-4147-A177-3AD203B41FA5}">
                      <a16:colId xmlns:a16="http://schemas.microsoft.com/office/drawing/2014/main" val="1900412098"/>
                    </a:ext>
                  </a:extLst>
                </a:gridCol>
                <a:gridCol w="586758">
                  <a:extLst>
                    <a:ext uri="{9D8B030D-6E8A-4147-A177-3AD203B41FA5}">
                      <a16:colId xmlns:a16="http://schemas.microsoft.com/office/drawing/2014/main" val="2160863952"/>
                    </a:ext>
                  </a:extLst>
                </a:gridCol>
                <a:gridCol w="166872">
                  <a:extLst>
                    <a:ext uri="{9D8B030D-6E8A-4147-A177-3AD203B41FA5}">
                      <a16:colId xmlns:a16="http://schemas.microsoft.com/office/drawing/2014/main" val="2112502264"/>
                    </a:ext>
                  </a:extLst>
                </a:gridCol>
                <a:gridCol w="560490">
                  <a:extLst>
                    <a:ext uri="{9D8B030D-6E8A-4147-A177-3AD203B41FA5}">
                      <a16:colId xmlns:a16="http://schemas.microsoft.com/office/drawing/2014/main" val="1457959679"/>
                    </a:ext>
                  </a:extLst>
                </a:gridCol>
                <a:gridCol w="560490">
                  <a:extLst>
                    <a:ext uri="{9D8B030D-6E8A-4147-A177-3AD203B41FA5}">
                      <a16:colId xmlns:a16="http://schemas.microsoft.com/office/drawing/2014/main" val="3060049113"/>
                    </a:ext>
                  </a:extLst>
                </a:gridCol>
                <a:gridCol w="456195">
                  <a:extLst>
                    <a:ext uri="{9D8B030D-6E8A-4147-A177-3AD203B41FA5}">
                      <a16:colId xmlns:a16="http://schemas.microsoft.com/office/drawing/2014/main" val="3361288113"/>
                    </a:ext>
                  </a:extLst>
                </a:gridCol>
                <a:gridCol w="407138">
                  <a:extLst>
                    <a:ext uri="{9D8B030D-6E8A-4147-A177-3AD203B41FA5}">
                      <a16:colId xmlns:a16="http://schemas.microsoft.com/office/drawing/2014/main" val="2560579912"/>
                    </a:ext>
                  </a:extLst>
                </a:gridCol>
                <a:gridCol w="273486">
                  <a:extLst>
                    <a:ext uri="{9D8B030D-6E8A-4147-A177-3AD203B41FA5}">
                      <a16:colId xmlns:a16="http://schemas.microsoft.com/office/drawing/2014/main" val="1976523440"/>
                    </a:ext>
                  </a:extLst>
                </a:gridCol>
                <a:gridCol w="652811">
                  <a:extLst>
                    <a:ext uri="{9D8B030D-6E8A-4147-A177-3AD203B41FA5}">
                      <a16:colId xmlns:a16="http://schemas.microsoft.com/office/drawing/2014/main" val="1637077278"/>
                    </a:ext>
                  </a:extLst>
                </a:gridCol>
                <a:gridCol w="442290">
                  <a:extLst>
                    <a:ext uri="{9D8B030D-6E8A-4147-A177-3AD203B41FA5}">
                      <a16:colId xmlns:a16="http://schemas.microsoft.com/office/drawing/2014/main" val="1456377156"/>
                    </a:ext>
                  </a:extLst>
                </a:gridCol>
                <a:gridCol w="273872">
                  <a:extLst>
                    <a:ext uri="{9D8B030D-6E8A-4147-A177-3AD203B41FA5}">
                      <a16:colId xmlns:a16="http://schemas.microsoft.com/office/drawing/2014/main" val="675619084"/>
                    </a:ext>
                  </a:extLst>
                </a:gridCol>
                <a:gridCol w="436495">
                  <a:extLst>
                    <a:ext uri="{9D8B030D-6E8A-4147-A177-3AD203B41FA5}">
                      <a16:colId xmlns:a16="http://schemas.microsoft.com/office/drawing/2014/main" val="177407458"/>
                    </a:ext>
                  </a:extLst>
                </a:gridCol>
              </a:tblGrid>
              <a:tr h="1919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GRUPO DE RIESGO   /   VACUNACIÓN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Triple vírica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Varicela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Hepatitis 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Hepatitis 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VPH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meningoc.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neumoc.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Gripe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Rotavirus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829800"/>
                  </a:ext>
                </a:extLst>
              </a:tr>
              <a:tr h="1177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Inmunodepresión (excepto VIH)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Contraindicada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Contraindicada</a:t>
                      </a:r>
                      <a:endParaRPr lang="es-E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VNC13 + VNP23 </a:t>
                      </a:r>
                      <a:r>
                        <a:rPr lang="es-ES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Anual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87450"/>
                  </a:ext>
                </a:extLst>
              </a:tr>
              <a:tr h="1402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 spc="-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Infección VIH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CD4 &lt;200</a:t>
                      </a: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/µl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</a:t>
                      </a:r>
                      <a:r>
                        <a:rPr lang="es-ES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VPH </a:t>
                      </a:r>
                      <a:r>
                        <a:rPr lang="es-ES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MenACWY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01816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CD4 ≥200</a:t>
                      </a: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/µl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TV si susceptible </a:t>
                      </a:r>
                      <a:r>
                        <a:rPr lang="es-ES" sz="4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VVZ si susceptible </a:t>
                      </a:r>
                      <a:r>
                        <a:rPr lang="es-ES" sz="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53529"/>
                  </a:ext>
                </a:extLst>
              </a:tr>
              <a:tr h="13599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Asplenia, déficit complemento, tto eculizumab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spc="-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MenACWY, MenB </a:t>
                      </a:r>
                      <a:r>
                        <a:rPr lang="es-ES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42909"/>
                  </a:ext>
                </a:extLst>
              </a:tr>
              <a:tr h="1631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renal crónica avanzada, hemodiálisis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</a:t>
                      </a:r>
                      <a:r>
                        <a:rPr lang="es-ES" sz="5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</a:t>
                      </a:r>
                      <a:endParaRPr lang="es-E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349808"/>
                  </a:ext>
                </a:extLst>
              </a:tr>
              <a:tr h="1080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Fístula LCR, implante coclear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165060"/>
                  </a:ext>
                </a:extLst>
              </a:tr>
              <a:tr h="1080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Sínd. Down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142636"/>
                  </a:ext>
                </a:extLst>
              </a:tr>
              <a:tr h="2159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cardiovasculares y respiratorias crónicas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VNP23 </a:t>
                      </a:r>
                      <a:r>
                        <a:rPr lang="es-ES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577422"/>
                  </a:ext>
                </a:extLst>
              </a:tr>
              <a:tr h="1080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hepática crónica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81"/>
                  </a:ext>
                </a:extLst>
              </a:tr>
              <a:tr h="1080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 mellitus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70030"/>
                  </a:ext>
                </a:extLst>
              </a:tr>
              <a:tr h="1080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celiaca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529781"/>
                  </a:ext>
                </a:extLst>
              </a:tr>
              <a:tr h="11823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neurológicas y neuromusculares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316269"/>
                  </a:ext>
                </a:extLst>
              </a:tr>
              <a:tr h="1080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Hemofilia, trastornos crónicos coagulación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276619"/>
                  </a:ext>
                </a:extLst>
              </a:tr>
              <a:tr h="1402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Hemoglobinopatías y anemias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80117"/>
                  </a:ext>
                </a:extLst>
              </a:tr>
              <a:tr h="11216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Obesidad mórbida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421683"/>
                  </a:ext>
                </a:extLst>
              </a:tr>
              <a:tr h="1402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Antecedente enf. meningocócica invasiva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spc="-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MenACWY, MenB </a:t>
                      </a:r>
                      <a:r>
                        <a:rPr lang="es-ES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960453"/>
                  </a:ext>
                </a:extLst>
              </a:tr>
              <a:tr h="21600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Antecedente enf. neumocócica invasiva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VNC13 + VNP23 </a:t>
                      </a:r>
                      <a:r>
                        <a:rPr lang="es-ES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156805"/>
                  </a:ext>
                </a:extLst>
              </a:tr>
              <a:tr h="1402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cutánea diseminada grave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VVZ si susceptible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779715"/>
                  </a:ext>
                </a:extLst>
              </a:tr>
              <a:tr h="1322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Tto crónico con salicilatos o anticoagulantes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Anual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56638"/>
                  </a:ext>
                </a:extLst>
              </a:tr>
              <a:tr h="147213">
                <a:tc gridSpan="2">
                  <a:txBody>
                    <a:bodyPr/>
                    <a:lstStyle/>
                    <a:p>
                      <a:pPr marL="450215" indent="-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Prematuridad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Rotavirus </a:t>
                      </a:r>
                      <a:r>
                        <a:rPr lang="es-ES" sz="5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9" marR="2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62395"/>
                  </a:ext>
                </a:extLst>
              </a:tr>
            </a:tbl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400" cap="all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población ADULTA, A PARTIR 18 AÑOS</a:t>
            </a:r>
            <a:endParaRPr lang="es-ES" sz="14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1251326"/>
              </p:ext>
            </p:extLst>
          </p:nvPr>
        </p:nvGraphicFramePr>
        <p:xfrm>
          <a:off x="6172200" y="2743202"/>
          <a:ext cx="5607907" cy="2899713"/>
        </p:xfrm>
        <a:graphic>
          <a:graphicData uri="http://schemas.openxmlformats.org/drawingml/2006/table">
            <a:tbl>
              <a:tblPr firstRow="1" firstCol="1" bandRow="1"/>
              <a:tblGrid>
                <a:gridCol w="997455">
                  <a:extLst>
                    <a:ext uri="{9D8B030D-6E8A-4147-A177-3AD203B41FA5}">
                      <a16:colId xmlns:a16="http://schemas.microsoft.com/office/drawing/2014/main" val="414253445"/>
                    </a:ext>
                  </a:extLst>
                </a:gridCol>
                <a:gridCol w="471811">
                  <a:extLst>
                    <a:ext uri="{9D8B030D-6E8A-4147-A177-3AD203B41FA5}">
                      <a16:colId xmlns:a16="http://schemas.microsoft.com/office/drawing/2014/main" val="67396640"/>
                    </a:ext>
                  </a:extLst>
                </a:gridCol>
                <a:gridCol w="471108">
                  <a:extLst>
                    <a:ext uri="{9D8B030D-6E8A-4147-A177-3AD203B41FA5}">
                      <a16:colId xmlns:a16="http://schemas.microsoft.com/office/drawing/2014/main" val="2577256226"/>
                    </a:ext>
                  </a:extLst>
                </a:gridCol>
                <a:gridCol w="471108">
                  <a:extLst>
                    <a:ext uri="{9D8B030D-6E8A-4147-A177-3AD203B41FA5}">
                      <a16:colId xmlns:a16="http://schemas.microsoft.com/office/drawing/2014/main" val="3706344772"/>
                    </a:ext>
                  </a:extLst>
                </a:gridCol>
                <a:gridCol w="459146">
                  <a:extLst>
                    <a:ext uri="{9D8B030D-6E8A-4147-A177-3AD203B41FA5}">
                      <a16:colId xmlns:a16="http://schemas.microsoft.com/office/drawing/2014/main" val="2736389250"/>
                    </a:ext>
                  </a:extLst>
                </a:gridCol>
                <a:gridCol w="344447">
                  <a:extLst>
                    <a:ext uri="{9D8B030D-6E8A-4147-A177-3AD203B41FA5}">
                      <a16:colId xmlns:a16="http://schemas.microsoft.com/office/drawing/2014/main" val="183402264"/>
                    </a:ext>
                  </a:extLst>
                </a:gridCol>
                <a:gridCol w="374704">
                  <a:extLst>
                    <a:ext uri="{9D8B030D-6E8A-4147-A177-3AD203B41FA5}">
                      <a16:colId xmlns:a16="http://schemas.microsoft.com/office/drawing/2014/main" val="950100470"/>
                    </a:ext>
                  </a:extLst>
                </a:gridCol>
                <a:gridCol w="374704">
                  <a:extLst>
                    <a:ext uri="{9D8B030D-6E8A-4147-A177-3AD203B41FA5}">
                      <a16:colId xmlns:a16="http://schemas.microsoft.com/office/drawing/2014/main" val="1581648070"/>
                    </a:ext>
                  </a:extLst>
                </a:gridCol>
                <a:gridCol w="249100">
                  <a:extLst>
                    <a:ext uri="{9D8B030D-6E8A-4147-A177-3AD203B41FA5}">
                      <a16:colId xmlns:a16="http://schemas.microsoft.com/office/drawing/2014/main" val="4213540681"/>
                    </a:ext>
                  </a:extLst>
                </a:gridCol>
                <a:gridCol w="596361">
                  <a:extLst>
                    <a:ext uri="{9D8B030D-6E8A-4147-A177-3AD203B41FA5}">
                      <a16:colId xmlns:a16="http://schemas.microsoft.com/office/drawing/2014/main" val="2484757099"/>
                    </a:ext>
                  </a:extLst>
                </a:gridCol>
                <a:gridCol w="448942">
                  <a:extLst>
                    <a:ext uri="{9D8B030D-6E8A-4147-A177-3AD203B41FA5}">
                      <a16:colId xmlns:a16="http://schemas.microsoft.com/office/drawing/2014/main" val="826046928"/>
                    </a:ext>
                  </a:extLst>
                </a:gridCol>
                <a:gridCol w="349021">
                  <a:extLst>
                    <a:ext uri="{9D8B030D-6E8A-4147-A177-3AD203B41FA5}">
                      <a16:colId xmlns:a16="http://schemas.microsoft.com/office/drawing/2014/main" val="2189373909"/>
                    </a:ext>
                  </a:extLst>
                </a:gridCol>
              </a:tblGrid>
              <a:tr h="2091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GRUPO DE RIESGO   /   VACUNACIÓN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Triple vírica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Varicela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Herpes zóster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Hepatitis 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Hepatitis 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VPH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meningoc.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neumoc.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Gripe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551145"/>
                  </a:ext>
                </a:extLst>
              </a:tr>
              <a:tr h="15409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Inmunodepresión (excepto VIH)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Contraindicada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Contraindicada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HZ/su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VNC13 + VNP23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Anual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64657"/>
                  </a:ext>
                </a:extLst>
              </a:tr>
              <a:tr h="1015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 spc="-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Infección VIH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CD4 &lt;200</a:t>
                      </a: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/µl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HZ/su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VPH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MenACWY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753488"/>
                  </a:ext>
                </a:extLst>
              </a:tr>
              <a:tr h="1015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CD4 ≥200</a:t>
                      </a: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/µl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TV si susceptible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VVZ si susceptible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53430"/>
                  </a:ext>
                </a:extLst>
              </a:tr>
              <a:tr h="2109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Asplenia, déficit complemento, tto eculizumab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spc="-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MenACWY, MenB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8,9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8262"/>
                  </a:ext>
                </a:extLst>
              </a:tr>
              <a:tr h="1015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renal crónica avanzada, hemodiálisis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64392"/>
                  </a:ext>
                </a:extLst>
              </a:tr>
              <a:tr h="1148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Fístula LCR, implante coclear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07122"/>
                  </a:ext>
                </a:extLst>
              </a:tr>
              <a:tr h="1015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Sínd. Down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12317"/>
                  </a:ext>
                </a:extLst>
              </a:tr>
              <a:tr h="2109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cardiovascular y respiratorias crónicas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VNP23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25299"/>
                  </a:ext>
                </a:extLst>
              </a:tr>
              <a:tr h="12091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hepática crónica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alcoholismo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588800"/>
                  </a:ext>
                </a:extLst>
              </a:tr>
              <a:tr h="1082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 mellitus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24781"/>
                  </a:ext>
                </a:extLst>
              </a:tr>
              <a:tr h="1015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celiaca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058106"/>
                  </a:ext>
                </a:extLst>
              </a:tr>
              <a:tr h="11306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Enf. neurológicas y neuromusculares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18620"/>
                  </a:ext>
                </a:extLst>
              </a:tr>
              <a:tr h="2109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Hemofilia, trastornos crónicos coagulación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882051"/>
                  </a:ext>
                </a:extLst>
              </a:tr>
              <a:tr h="1309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Hemoglobinopatías y anemias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7627"/>
                  </a:ext>
                </a:extLst>
              </a:tr>
              <a:tr h="1015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Obesidad mórbida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521408"/>
                  </a:ext>
                </a:extLst>
              </a:tr>
              <a:tr h="11306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Tabaquismo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81821"/>
                  </a:ext>
                </a:extLst>
              </a:tr>
              <a:tr h="1309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Lesión intraepitelial cérvix de alto riesgo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VPH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79387"/>
                  </a:ext>
                </a:extLst>
              </a:tr>
              <a:tr h="1174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Antecedente enf. meningocócica invasiva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spc="-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MenACWY, MenB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160012"/>
                  </a:ext>
                </a:extLst>
              </a:tr>
              <a:tr h="2109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Antecedente enf. neumocócica invasiva </a:t>
                      </a:r>
                      <a:r>
                        <a:rPr lang="es-ES" sz="5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VNC13 + VNP23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959807"/>
                  </a:ext>
                </a:extLst>
              </a:tr>
              <a:tr h="13401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Hombres que tienen sexo con hombres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 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VPH</a:t>
                      </a:r>
                      <a:r>
                        <a:rPr lang="es-ES" sz="5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7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63" marR="22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077748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50" y="650506"/>
            <a:ext cx="7864051" cy="943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939" y="5955525"/>
            <a:ext cx="3426207" cy="4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064207" y="1553696"/>
            <a:ext cx="2570677" cy="82391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sz="4000" dirty="0" smtClean="0">
                <a:solidFill>
                  <a:srgbClr val="C00000"/>
                </a:solidFill>
              </a:rPr>
              <a:t>2022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990301" y="2505075"/>
            <a:ext cx="3377985" cy="67038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8.900.000 euros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172200" y="1553696"/>
            <a:ext cx="3144328" cy="823912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rgbClr val="C00000"/>
                </a:solidFill>
              </a:rPr>
              <a:t>2023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672016" cy="74887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15.400.000 euros 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4" y="544828"/>
            <a:ext cx="432313" cy="4659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64207" y="3681926"/>
            <a:ext cx="747047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Solo 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tres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las 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incorporaciones (meningococo B, VPH y HZ) supondrán un aumento de costes de </a:t>
            </a: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cerca de 6 millones de euros 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anuales.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41838" y="444843"/>
            <a:ext cx="739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INCREMENTO PRESUPUESTARIO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474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F2F83-BAF0-0C3F-5121-6240F1634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69" y="777806"/>
            <a:ext cx="9144000" cy="3303863"/>
          </a:xfrm>
        </p:spPr>
        <p:txBody>
          <a:bodyPr>
            <a:normAutofit/>
          </a:bodyPr>
          <a:lstStyle/>
          <a:p>
            <a:r>
              <a:rPr lang="es-ES" sz="7200" dirty="0">
                <a:ln w="13462">
                  <a:solidFill>
                    <a:sysClr val="windowText" lastClr="000000"/>
                  </a:solidFill>
                  <a:prstDash val="solid"/>
                </a:ln>
              </a:rPr>
              <a:t>Principales modificaciones</a:t>
            </a:r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4" y="544828"/>
            <a:ext cx="432313" cy="4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4B8CB94-0963-C987-B66E-7E4BE42A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01" y="607031"/>
            <a:ext cx="9743003" cy="3180208"/>
          </a:xfrm>
          <a:prstGeom prst="rect">
            <a:avLst/>
          </a:prstGeom>
        </p:spPr>
      </p:pic>
      <p:pic>
        <p:nvPicPr>
          <p:cNvPr id="1031" name="Picture 7" descr="incentivos regionales Aragón">
            <a:extLst>
              <a:ext uri="{FF2B5EF4-FFF2-40B4-BE49-F238E27FC236}">
                <a16:creationId xmlns:a16="http://schemas.microsoft.com/office/drawing/2014/main" id="{5C091122-0D28-A6CA-8431-288320A1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0" y="2942401"/>
            <a:ext cx="1194038" cy="1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80B0BB51-0C22-F392-A89F-C231C5330A6B}"/>
              </a:ext>
            </a:extLst>
          </p:cNvPr>
          <p:cNvSpPr/>
          <p:nvPr/>
        </p:nvSpPr>
        <p:spPr>
          <a:xfrm>
            <a:off x="1845362" y="3528642"/>
            <a:ext cx="978408" cy="484632"/>
          </a:xfrm>
          <a:prstGeom prst="rightArrow">
            <a:avLst/>
          </a:prstGeom>
          <a:solidFill>
            <a:srgbClr val="F67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8F510E-B651-ACF3-9945-FEECFD325934}"/>
              </a:ext>
            </a:extLst>
          </p:cNvPr>
          <p:cNvSpPr txBox="1"/>
          <p:nvPr/>
        </p:nvSpPr>
        <p:spPr>
          <a:xfrm>
            <a:off x="3409802" y="3437541"/>
            <a:ext cx="369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En Aragón se comienza a vacunar </a:t>
            </a:r>
            <a:r>
              <a:rPr lang="es-ES" sz="2000" b="1" dirty="0"/>
              <a:t>el 1 de marzo de 2023</a:t>
            </a:r>
          </a:p>
        </p:txBody>
      </p:sp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6" y="343449"/>
            <a:ext cx="432313" cy="46595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09396" y="4865150"/>
            <a:ext cx="5472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incorporación </a:t>
            </a:r>
            <a:r>
              <a:rPr lang="es-ES" dirty="0" smtClean="0"/>
              <a:t>a </a:t>
            </a:r>
            <a:r>
              <a:rPr lang="es-ES" dirty="0"/>
              <a:t>los 2, 4 y 12 meses de edad y la modificación en las indicaciones de grupos de riesgo al calendario supondrá un coste </a:t>
            </a:r>
            <a:r>
              <a:rPr lang="es-ES" dirty="0" smtClean="0"/>
              <a:t>anual, </a:t>
            </a:r>
            <a:r>
              <a:rPr lang="es-ES" dirty="0"/>
              <a:t>de cerca </a:t>
            </a:r>
            <a:r>
              <a:rPr lang="es-ES" dirty="0" smtClean="0"/>
              <a:t>de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</a:t>
            </a:r>
            <a:r>
              <a:rPr lang="es-ES" b="1" dirty="0"/>
              <a:t>1,9 millones de </a:t>
            </a:r>
            <a:r>
              <a:rPr lang="es-ES" b="1" dirty="0" smtClean="0"/>
              <a:t>euros 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504981" y="4670145"/>
            <a:ext cx="3746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Se estima que la cobertura de vacunación será de un 100%, </a:t>
            </a:r>
            <a:r>
              <a:rPr lang="es-ES" sz="2000" dirty="0" smtClean="0"/>
              <a:t>Población </a:t>
            </a:r>
            <a:r>
              <a:rPr lang="es-ES" sz="2000" dirty="0"/>
              <a:t>a </a:t>
            </a:r>
            <a:r>
              <a:rPr lang="es-ES" sz="2000" dirty="0" smtClean="0"/>
              <a:t>vacunar, unas </a:t>
            </a:r>
            <a:r>
              <a:rPr lang="es-ES" sz="2000" dirty="0"/>
              <a:t>10.000 </a:t>
            </a:r>
            <a:r>
              <a:rPr lang="es-ES" sz="2000" dirty="0" smtClean="0"/>
              <a:t>personas            </a:t>
            </a:r>
            <a:r>
              <a:rPr lang="es-ES" sz="2000" b="1" dirty="0" smtClean="0"/>
              <a:t>30.000 dosis </a:t>
            </a:r>
            <a:endParaRPr lang="es-ES" sz="2000" b="1" dirty="0"/>
          </a:p>
        </p:txBody>
      </p:sp>
      <p:sp>
        <p:nvSpPr>
          <p:cNvPr id="14" name="Flecha: a la derecha 18">
            <a:extLst>
              <a:ext uri="{FF2B5EF4-FFF2-40B4-BE49-F238E27FC236}">
                <a16:creationId xmlns:a16="http://schemas.microsoft.com/office/drawing/2014/main" id="{80B0BB51-0C22-F392-A89F-C231C5330A6B}"/>
              </a:ext>
            </a:extLst>
          </p:cNvPr>
          <p:cNvSpPr/>
          <p:nvPr/>
        </p:nvSpPr>
        <p:spPr>
          <a:xfrm>
            <a:off x="8691964" y="5664946"/>
            <a:ext cx="417634" cy="323437"/>
          </a:xfrm>
          <a:prstGeom prst="rightArrow">
            <a:avLst>
              <a:gd name="adj1" fmla="val 50000"/>
              <a:gd name="adj2" fmla="val 55837"/>
            </a:avLst>
          </a:prstGeom>
          <a:solidFill>
            <a:srgbClr val="F67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3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" grpId="0"/>
      <p:bldP spid="3" grpId="0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875</Words>
  <Application>Microsoft Office PowerPoint</Application>
  <PresentationFormat>Panorámica</PresentationFormat>
  <Paragraphs>374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Batang</vt:lpstr>
      <vt:lpstr>Calibri</vt:lpstr>
      <vt:lpstr>Calibri Light</vt:lpstr>
      <vt:lpstr>Century Gothic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modificaciones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MORO ADIEGO</dc:creator>
  <cp:lastModifiedBy>Administrador</cp:lastModifiedBy>
  <cp:revision>41</cp:revision>
  <dcterms:created xsi:type="dcterms:W3CDTF">2023-02-18T18:42:07Z</dcterms:created>
  <dcterms:modified xsi:type="dcterms:W3CDTF">2023-02-28T07:05:43Z</dcterms:modified>
</cp:coreProperties>
</file>